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51" r:id="rId11"/>
    <p:sldId id="586" r:id="rId12"/>
    <p:sldId id="587" r:id="rId13"/>
    <p:sldId id="768" r:id="rId14"/>
    <p:sldId id="752" r:id="rId15"/>
    <p:sldId id="588" r:id="rId16"/>
    <p:sldId id="766" r:id="rId17"/>
    <p:sldId id="753" r:id="rId18"/>
    <p:sldId id="754" r:id="rId19"/>
    <p:sldId id="767" r:id="rId20"/>
    <p:sldId id="755" r:id="rId21"/>
    <p:sldId id="589" r:id="rId22"/>
    <p:sldId id="769" r:id="rId23"/>
    <p:sldId id="737" r:id="rId24"/>
    <p:sldId id="757" r:id="rId25"/>
    <p:sldId id="758" r:id="rId26"/>
    <p:sldId id="759" r:id="rId27"/>
    <p:sldId id="760" r:id="rId28"/>
    <p:sldId id="761" r:id="rId29"/>
    <p:sldId id="744" r:id="rId30"/>
    <p:sldId id="762" r:id="rId31"/>
    <p:sldId id="763" r:id="rId32"/>
    <p:sldId id="745" r:id="rId33"/>
    <p:sldId id="616" r:id="rId34"/>
    <p:sldId id="764" r:id="rId35"/>
    <p:sldId id="619"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53571" autoAdjust="0"/>
  </p:normalViewPr>
  <p:slideViewPr>
    <p:cSldViewPr snapToGrid="0" snapToObjects="1">
      <p:cViewPr varScale="1">
        <p:scale>
          <a:sx n="38" d="100"/>
          <a:sy n="38" d="100"/>
        </p:scale>
        <p:origin x="2004" y="5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gündemi. </a:t>
            </a:r>
            <a:r>
              <a:rPr lang="tr-TR" b="0" i="0" u="none" baseline="0" dirty="0"/>
              <a:t>Katılımcılarda</a:t>
            </a:r>
            <a:r>
              <a:rPr lang="tr" b="0" i="0" u="none" baseline="0" dirty="0"/>
              <a:t> bunun bir kopyası bulunmalıdır.</a:t>
            </a: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a:t>
            </a:fld>
            <a:endParaRPr lang="tr"/>
          </a:p>
        </p:txBody>
      </p:sp>
    </p:spTree>
    <p:extLst>
      <p:ext uri="{BB962C8B-B14F-4D97-AF65-F5344CB8AC3E}">
        <p14:creationId xmlns:p14="http://schemas.microsoft.com/office/powerpoint/2010/main" val="3526029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Anglo-Sakson Hukuku:</a:t>
            </a:r>
          </a:p>
          <a:p>
            <a:pPr algn="just" rtl="0"/>
            <a:endParaRPr lang="tr" sz="1200" b="1" i="0" u="none" strike="noStrike" kern="1200" dirty="0">
              <a:solidFill>
                <a:schemeClr val="tx1"/>
              </a:solidFill>
              <a:effectLst/>
              <a:latin typeface="+mn-lt"/>
              <a:ea typeface="ＭＳ Ｐゴシック" pitchFamily="-65" charset="-128"/>
              <a:cs typeface="ＭＳ Ｐゴシック" pitchFamily="-65" charset="-128"/>
            </a:endParaRP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Tutuklama Öncesi Soruşturma:</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Tutuklama öncesi soruşturma, şüpheli bir suç faaliyetinin bildirilmesi veya kolluk kuvvetlerinin bu faaliyetten haberdar olmasından sonra, ancak tutuklama yapılmadan önce gerçekleşen ceza yargılaması aşamasıdır.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Tutuklama:</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Bir suçla itham edilen kişi kolluk kuvvetleri tarafından gözaltına alındığında tutuklanma meydana gelir.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İlk Duruşma:</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Mahkeme, ilk duruşmada sanığı suçlamalar hakkında bilgilendirir ve sanığa avukat tutma ve sessiz kalma hakları konusunda bilgi verir. Sanık ilk duruşmada serbest bırakılabilir.</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Büyük Jüri:</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Büyük jüri, genellikle gizlilik yemini etmiş büyük jüri üyeleriyle davayı yürüten bir grup özel yurttaştır. Dava, savcının delilleri sunması ve büyük jüriye hukuki tavsiye vermesinden oluşur. Soruşturmasının bir parçası olarak, büyük jüri, bir suçun mağdurunun ifadesi de dahil olmak üzere zorunlu olarak ifade talep etme yetkisine sahiptir.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Ön Duruşma:</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Duruşmada, savcı ve savunma avukatı, bir suçun işlendiğine inanmak için olası bir neden olup olmadığını ve suçun sanık tarafından işlenip işlenmediğini belirlemek veya buna itiraz etmek için deliller sunabilir.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İsticvap:</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İsticvapta, sanık suçlamalar hakkında resmi olarak bilgilendirilir, iddianamenin bir kopyası verilir ve suçlamalara yanıt olarak bir savunma verir. Bir sanık, isticvap aşamasında bir itiraf pazarlığı yapabilir.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Delil Sunma ve Karar Talebi Uygulaması:</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Delil sunma, savcı ve sanığın dava hakkında bilgi ve materyal alışverişinde bulunduğu ön duruşma sürecidir. Her yargı alanındaki ceza yargılaması kurallarına göre yönetilen karmaşık bir süreçtir.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İtiraf Pazarlığı ve Savunma:</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Sanık, yargılamaya gitmek yerine, bir savunma anlaşması uyarınca suçunu kabul edebilir. İtiraf anlaşması, sanığın savcıdan bir taviz karşılığında asıl suçlamayı veya başka bir suçlamayı kabul edeceğine dair bir anlaşmadır.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Yargılama: </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Yargılama, delillerin sunulduğu ve suçluluğun belirlendiği duruşmadır. </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Jüri Sorgulaması:</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Bir jürinin sorgulandığı ve seçildiği süreçtir. Ölüm cezasının söz konusu olduğu bir davada, jüri sorgulamasıu iki aşamaya ayrılır: Ölüm cezası için sorgulama aşaması ve genel sorgulama aşaması.</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Suçluluk Tespit Aşaması:</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Suçluluk aşaması genellikle savcının açılış konuşmasıyla başlar. Savunmanın daha sonra bir açılış konuşması yapma veya bazı yargı alanlarında açılış konuşmasını asıl davanın başlangıcı için saklama seçeneği vardır. Kapanış savlarının ardından, dava, görüşülmesi ve bir kararın açıklanması için jüri veya kürsüye sunulur.</a:t>
            </a: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Cezanın Açıklanması:</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Sanığın tüm suçlamalarda olmasa da bazılarında suçlu bulunması üzerine, ceza resmi olarak açıklanır. Yargı alanına bağlı olarak, suçluya verilecek cezaya </a:t>
            </a:r>
            <a:r>
              <a:rPr lang="tr-TR" sz="1200" b="0" i="0" u="none" strike="noStrike" kern="1200" baseline="0" dirty="0">
                <a:solidFill>
                  <a:schemeClr val="tx1"/>
                </a:solidFill>
                <a:effectLst/>
                <a:latin typeface="+mn-lt"/>
                <a:ea typeface="ＭＳ Ｐゴシック" pitchFamily="-65" charset="-128"/>
                <a:cs typeface="ＭＳ Ｐゴシック" pitchFamily="-65" charset="-128"/>
              </a:rPr>
              <a:t>Hâkim</a:t>
            </a:r>
            <a:r>
              <a:rPr lang="tr" sz="1200" b="0" i="0" u="none" strike="noStrike" kern="1200" baseline="0" dirty="0">
                <a:solidFill>
                  <a:schemeClr val="tx1"/>
                </a:solidFill>
                <a:effectLst/>
                <a:latin typeface="+mn-lt"/>
                <a:ea typeface="ＭＳ Ｐゴシック" pitchFamily="-65" charset="-128"/>
                <a:cs typeface="ＭＳ Ｐゴシック" pitchFamily="-65" charset="-128"/>
              </a:rPr>
              <a:t> veya jüri karar verir. </a:t>
            </a:r>
          </a:p>
          <a:p>
            <a:pPr algn="just" rtl="0"/>
            <a:endParaRPr lang="tr" sz="1200" b="0" i="0" u="none" strike="noStrike" kern="1200" dirty="0">
              <a:solidFill>
                <a:schemeClr val="tx1"/>
              </a:solidFill>
              <a:effectLst/>
              <a:latin typeface="+mn-lt"/>
              <a:ea typeface="ＭＳ Ｐゴシック" pitchFamily="-65" charset="-128"/>
              <a:cs typeface="ＭＳ Ｐゴシック" pitchFamily="-65" charset="-128"/>
            </a:endParaRPr>
          </a:p>
          <a:p>
            <a:pPr algn="just" rtl="0"/>
            <a:r>
              <a:rPr lang="tr" sz="1200" b="1" i="0" u="none" strike="noStrike" kern="1200" baseline="0" dirty="0">
                <a:solidFill>
                  <a:schemeClr val="tx1"/>
                </a:solidFill>
                <a:effectLst/>
                <a:latin typeface="+mn-lt"/>
                <a:ea typeface="ＭＳ Ｐゴシック" pitchFamily="-65" charset="-128"/>
                <a:cs typeface="ＭＳ Ｐゴシック" pitchFamily="-65" charset="-128"/>
              </a:rPr>
              <a:t>Kıta Avrupası hukuku:</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Soruşturma öncesi polis faaliyetleri:</a:t>
            </a:r>
            <a:r>
              <a:rPr lang="tr" sz="1200" b="0" i="0" u="none" baseline="0" dirty="0"/>
              <a:t> Polis, olası suç hakkında bilgi toplar ve makul şüphe oluştuğunda Savcıya bildirir.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Tutuklama/tutuksuz yargılama:</a:t>
            </a:r>
            <a:r>
              <a:rPr lang="tr" sz="1200" b="0" i="0" u="none" baseline="0" dirty="0"/>
              <a:t> Tutuklama, yalnızca Ceza Muhakemeleri Usulü Kanununda belirtilen belirli şartların yerine getirilmesi halinde yapılır; çoğu durumda tutuklama yapılmaz.</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Cezaya bağlı olarak hızlandırılmış veya tam ceza yargılaması:</a:t>
            </a:r>
            <a:r>
              <a:rPr lang="tr" sz="1200" b="0" i="0" u="none" baseline="0" dirty="0"/>
              <a:t> Kıta Avrupası hukukunun uygulandığı ülkelerin çoğunda, öngörülen cezaya göre belirlenen hızlı veya tam ceza yargılaması eşiği vardır. Kabahat Mahkemeleri tarafından görülen kabahat davalarıyla karıştırılmamalıdır. Hızlandırılmış yargılamalar daha az resmi ve daha direkttir.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Kovuşturma/Sorgu </a:t>
            </a:r>
            <a:r>
              <a:rPr lang="tr-TR" sz="1200" b="1" i="0" u="none" baseline="0" dirty="0"/>
              <a:t>Hâkim</a:t>
            </a:r>
            <a:r>
              <a:rPr lang="tr" sz="1200" b="1" i="0" u="none" baseline="0" dirty="0"/>
              <a:t>iyle çok aşamalı soruşturma: </a:t>
            </a:r>
            <a:r>
              <a:rPr lang="tr" sz="1200" b="0" i="0" u="none" baseline="0" dirty="0"/>
              <a:t>Bazı sistemlerde savcılar, gözaltı ve şüpheliyi bazı sivil özgürlüklerinden mahrum bırakan diğer işlemler hariç olmak üzere tüm soruşturma işlemlerini yürütürler. Mahkeme ayrıca, davada diğer tarafların bazı sivil özgürlüklerini sınırlayabilecek arama ve el koyma ve diğer eylemlerin gerçekleştirilmesini emredebilirken, Savcılık genellikle bunu yapamaz. Diğer sistemlerde, polise yapılan suç duyurusuna dayalı olarak savcılık, soruşturma işlemlerini başlatan Sorgu </a:t>
            </a:r>
            <a:r>
              <a:rPr lang="tr-TR" sz="1200" b="0" i="0" u="none" baseline="0" dirty="0"/>
              <a:t>Hâkim</a:t>
            </a:r>
            <a:r>
              <a:rPr lang="tr" sz="1200" b="0" i="0" u="none" baseline="0" dirty="0"/>
              <a:t>ine Soruşturma Talebinde bulunur.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Kovuşturmanın ertelenmesi/itiraf pazarlığı:</a:t>
            </a:r>
            <a:r>
              <a:rPr lang="tr" sz="1200" b="0" i="0" u="none" baseline="0" dirty="0"/>
              <a:t> Hızlandırılmış yargılamalarda, kovuşturmanın ertelenmesi, yasanın öngördüğü işlemle uygulanabilir ve ardından suçlamalar kaldırılır. İtiraz pazarlığı, Anglo-Sakson Hukuku sisteminde olana benzer.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Savcılık iddianamesi:</a:t>
            </a:r>
            <a:r>
              <a:rPr lang="tr" sz="1200" b="0" i="0" u="none" baseline="0" dirty="0"/>
              <a:t> Soruşturma için makul şüphenin olması gerekir. İddianame için gerekçeli şüphe eşiğinin soruşturmada belirlenen delillere göre karşılanması gerekir.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Yargılama öncesi duruşma:</a:t>
            </a:r>
            <a:r>
              <a:rPr lang="tr" sz="1200" b="0" i="0" u="none" baseline="0" dirty="0"/>
              <a:t> Delil sunma ve karar talebi aşamasına benzer.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Yargılama: </a:t>
            </a:r>
            <a:r>
              <a:rPr lang="tr" sz="1200" b="0" i="0" u="none" baseline="0" dirty="0"/>
              <a:t>Anglo-Sakson Hukukundakine benzer. Ancak, Kıta Avrupası hukuku ülkelerinin çoğunda, Mahkeme Başkanı davaları yönlendirir ve yönetirken, Savcı ve Savunma ikinci sırada gelir.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Kapanış savları:</a:t>
            </a:r>
            <a:r>
              <a:rPr lang="tr" sz="1200" b="0" i="0" u="none" baseline="0" dirty="0"/>
              <a:t> Savcılık, Savunma Avukatı ve Sanık sözlü olarak Mahkemeye davaya ilişkin genel bakışlarını sunarlar.</a:t>
            </a: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1" i="0" u="none" baseline="0" dirty="0"/>
              <a:t>Mahkeme kararı ve cezanın açıklanması:</a:t>
            </a:r>
            <a:r>
              <a:rPr lang="tr" sz="1200" b="0" i="0" u="none" baseline="0" dirty="0"/>
              <a:t> </a:t>
            </a:r>
            <a:r>
              <a:rPr lang="tr-TR" sz="1200" b="0" i="0" u="none" baseline="0" dirty="0"/>
              <a:t>Hâkim</a:t>
            </a:r>
            <a:r>
              <a:rPr lang="tr" sz="1200" b="0" i="0" u="none" baseline="0" dirty="0"/>
              <a:t> veya </a:t>
            </a:r>
            <a:r>
              <a:rPr lang="tr-TR" sz="1200" b="0" i="0" u="none" baseline="0" dirty="0"/>
              <a:t>Hâkim</a:t>
            </a:r>
            <a:r>
              <a:rPr lang="tr" sz="1200" b="0" i="0" u="none" baseline="0" dirty="0"/>
              <a:t>ler (davaya bağlı olarak) hüküm verir ve sanık suçlu bulunursa cezayı açıklarlar.</a:t>
            </a:r>
            <a:endParaRPr lang="tr"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b="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b="1"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b="1" dirty="0"/>
          </a:p>
          <a:p>
            <a:pPr algn="just" rtl="0"/>
            <a:endParaRPr lang="tr" sz="1200" b="1" i="0" u="none" strike="noStrike" kern="1200" dirty="0">
              <a:solidFill>
                <a:schemeClr val="tx1"/>
              </a:solidFill>
              <a:effectLst/>
              <a:latin typeface="+mn-lt"/>
              <a:ea typeface="ＭＳ Ｐゴシック" pitchFamily="-65" charset="-128"/>
              <a:cs typeface="ＭＳ Ｐゴシック" pitchFamily="-65" charset="-128"/>
            </a:endParaRPr>
          </a:p>
          <a:p>
            <a:pPr algn="just" rtl="0"/>
            <a:endParaRPr lang="tr" sz="1200" b="1" i="0" u="none" strike="noStrike" kern="1200" dirty="0">
              <a:solidFill>
                <a:schemeClr val="tx1"/>
              </a:solidFill>
              <a:effectLst/>
              <a:latin typeface="+mn-lt"/>
              <a:ea typeface="ＭＳ Ｐゴシック" pitchFamily="-65" charset="-128"/>
              <a:cs typeface="ＭＳ Ｐゴシック" pitchFamily="-65" charset="-128"/>
            </a:endParaRPr>
          </a:p>
          <a:p>
            <a:pPr algn="just" rtl="0"/>
            <a:endParaRPr lang="tr" sz="1200" b="1" i="0" u="none" strike="noStrike"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13</a:t>
            </a:fld>
            <a:endParaRPr lang="tr"/>
          </a:p>
        </p:txBody>
      </p:sp>
    </p:spTree>
    <p:extLst>
      <p:ext uri="{BB962C8B-B14F-4D97-AF65-F5344CB8AC3E}">
        <p14:creationId xmlns:p14="http://schemas.microsoft.com/office/powerpoint/2010/main" val="1496643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siber suç soruşturması kavramlarına ilişkin bazı "kurallar" açıklanmaktadır. Kurallar resmi değildir, ancak daha çok uygulayıcıların siber suç soruşturmalarındaki deneyimlerinin sonucunda oluşturulmuşlardır.</a:t>
            </a:r>
          </a:p>
          <a:p>
            <a:endParaRPr lang="tr" dirty="0"/>
          </a:p>
          <a:p>
            <a:pPr algn="l" rtl="0"/>
            <a:r>
              <a:rPr lang="tr" b="0" i="0" u="none" baseline="0"/>
              <a:t>Ancak, bazı “kuralların” açık olduğu ve halihazırda mevcut prosedürü açıkladığı görünse de bu kadar basit değildir. Yani bazı ülkelerde genel düzeyde ilişkin hukuki çerçeve bulunmasına rağmen, işbirliği ve işbirliği prosedürlerinin daha kesin olarak tanımlanması gereken alt düzey anlaşmalar mevcut değildir.</a:t>
            </a:r>
          </a:p>
          <a:p>
            <a:endParaRPr lang="tr" dirty="0"/>
          </a:p>
          <a:p>
            <a:pPr algn="l" rtl="0"/>
            <a:r>
              <a:rPr lang="tr" b="0" i="0" u="none" baseline="0"/>
              <a:t>Yetkili makamlar genellikle kendi yetki alanları dahilinde kalırlar ve diğer kurumlarla doğrudan veya hızlı iletişim kurmazlar. Bu tür bir tutum, iletişim ve delil ve olgu alışverişinin yavaş olmasına ve delil niteliğindeki materyalin olası kaybına yol açar.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14</a:t>
            </a:fld>
            <a:endParaRPr lang="tr"/>
          </a:p>
        </p:txBody>
      </p:sp>
    </p:spTree>
    <p:extLst>
      <p:ext uri="{BB962C8B-B14F-4D97-AF65-F5344CB8AC3E}">
        <p14:creationId xmlns:p14="http://schemas.microsoft.com/office/powerpoint/2010/main" val="1348260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Kolluk Kuvvetlerinin bir siber suç soruşturması sırasında gerçekleştireceği ve gerçekleştirmesi gereken işlemlerin temel bir listesi gösterilmektedir. </a:t>
            </a:r>
          </a:p>
          <a:p>
            <a:endParaRPr lang="tr" dirty="0"/>
          </a:p>
          <a:p>
            <a:pPr algn="l" rtl="0"/>
            <a:r>
              <a:rPr lang="tr" b="0" i="0" u="none" baseline="0"/>
              <a:t>Anglo-Sakson Hukuku ve Kıta Avrupası Hukuku ülkeleri arasındaki belirli usul ve lojistik farklılıklarından halihazırda bahsedilmiş olmalıdır.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15</a:t>
            </a:fld>
            <a:endParaRPr lang="tr"/>
          </a:p>
        </p:txBody>
      </p:sp>
    </p:spTree>
    <p:extLst>
      <p:ext uri="{BB962C8B-B14F-4D97-AF65-F5344CB8AC3E}">
        <p14:creationId xmlns:p14="http://schemas.microsoft.com/office/powerpoint/2010/main" val="3294698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Önceki slaytın devamı.</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16</a:t>
            </a:fld>
            <a:endParaRPr lang="tr"/>
          </a:p>
        </p:txBody>
      </p:sp>
    </p:spTree>
    <p:extLst>
      <p:ext uri="{BB962C8B-B14F-4D97-AF65-F5344CB8AC3E}">
        <p14:creationId xmlns:p14="http://schemas.microsoft.com/office/powerpoint/2010/main" val="237240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Savcılık tarafından yapılması gereken temel işlemler gösterilmektedir. Sistemden bağımsız olarak, Savcılık, kolluk kuvvetlerinden Mahkemeye kadar tüm ceza yargılaması katılımcıları ile bir şekilde etkileşim içinde olan bir makamdır.</a:t>
            </a:r>
          </a:p>
          <a:p>
            <a:endParaRPr lang="tr" dirty="0"/>
          </a:p>
          <a:p>
            <a:pPr algn="l" rtl="0"/>
            <a:r>
              <a:rPr lang="tr" b="0" i="0" u="none" baseline="0"/>
              <a:t>Savcılar soruşturmaları yürüten makamlardır ve siber suçlar için 7/24 İrtibat Noktaları sisteminde artık daha fazla yer alıyorlar.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17</a:t>
            </a:fld>
            <a:endParaRPr lang="tr"/>
          </a:p>
        </p:txBody>
      </p:sp>
    </p:spTree>
    <p:extLst>
      <p:ext uri="{BB962C8B-B14F-4D97-AF65-F5344CB8AC3E}">
        <p14:creationId xmlns:p14="http://schemas.microsoft.com/office/powerpoint/2010/main" val="1930083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Sorgu </a:t>
            </a:r>
            <a:r>
              <a:rPr lang="tr-TR" b="0" i="0" u="none" baseline="0" dirty="0"/>
              <a:t>Hâkim</a:t>
            </a:r>
            <a:r>
              <a:rPr lang="tr" b="0" i="0" u="none" baseline="0" dirty="0"/>
              <a:t>i, Kıta Avrupası hukuku ülkelerinde aslında soruşturmayı üstlenen h</a:t>
            </a:r>
            <a:r>
              <a:rPr lang="tr-TR" b="0" i="0" u="none" baseline="0" dirty="0" err="1"/>
              <a:t>âkim</a:t>
            </a:r>
            <a:r>
              <a:rPr lang="tr" b="0" i="0" u="none" baseline="0" dirty="0"/>
              <a:t>dir. Polis veya Savcılık tarafından yapılan tüm işlemler, Savcılık tarafından Mahkemeye sunulan Soruşturma Talebinin oluşturulmasını sağlayan delil işlemleri olarak kabul edilir. Temelde, sadece Sorgu </a:t>
            </a:r>
            <a:r>
              <a:rPr lang="tr-TR" b="0" i="0" u="none" baseline="0" dirty="0"/>
              <a:t>Hâkim</a:t>
            </a:r>
            <a:r>
              <a:rPr lang="tr" b="0" i="0" u="none" baseline="0" dirty="0"/>
              <a:t>i tarafından toplanan ve belirlenen deliller delil olarak kabul edilir.</a:t>
            </a:r>
          </a:p>
          <a:p>
            <a:endParaRPr lang="tr" dirty="0"/>
          </a:p>
          <a:p>
            <a:pPr algn="l" rtl="0"/>
            <a:r>
              <a:rPr lang="tr" b="0" i="0" u="none" baseline="0" dirty="0"/>
              <a:t>Anglo-Sakson Hukuku sisteminde Sorgu </a:t>
            </a:r>
            <a:r>
              <a:rPr lang="tr-TR" b="0" i="0" u="none" baseline="0" dirty="0"/>
              <a:t>Hâkim</a:t>
            </a:r>
            <a:r>
              <a:rPr lang="tr" b="0" i="0" u="none" baseline="0" dirty="0"/>
              <a:t>i diye bir pozisyon yoktur. Bunun yerine, tüm başvurular nöbetçi veya görevli </a:t>
            </a:r>
            <a:r>
              <a:rPr lang="tr-TR" b="0" i="0" u="none" baseline="0" dirty="0"/>
              <a:t>Hâkim</a:t>
            </a:r>
            <a:r>
              <a:rPr lang="tr" b="0" i="0" u="none" baseline="0" dirty="0"/>
              <a:t>e yapılır.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18</a:t>
            </a:fld>
            <a:endParaRPr lang="tr"/>
          </a:p>
        </p:txBody>
      </p:sp>
    </p:spTree>
    <p:extLst>
      <p:ext uri="{BB962C8B-B14F-4D97-AF65-F5344CB8AC3E}">
        <p14:creationId xmlns:p14="http://schemas.microsoft.com/office/powerpoint/2010/main" val="3183891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rtl="0"/>
            <a:r>
              <a:rPr lang="tr" b="0" i="0" u="none" baseline="0" dirty="0"/>
              <a:t>İki sistem arasındaki temel fark, ASH ülkelerinde, yayınlanmış yargı görüşleri biçimindeki içtihat hukuku birincil öneme sahipken, KAH sistemlerinde yazılı kanunların baskın olmasıdır.</a:t>
            </a:r>
          </a:p>
          <a:p>
            <a:pPr algn="just" rtl="0"/>
            <a:endParaRPr lang="tr" b="0" dirty="0"/>
          </a:p>
          <a:p>
            <a:pPr algn="just" rtl="0"/>
            <a:r>
              <a:rPr lang="tr" b="0" i="0" u="none" baseline="0" dirty="0"/>
              <a:t>Genel olarak bir ASH sistemi, emsal kavramına dayanmaktadır. Mahkemenin verdiği kararlar daha sonra gelecekteki davalar için emsal olarak kullanıldığından, </a:t>
            </a:r>
            <a:r>
              <a:rPr lang="tr-TR" b="0" i="0" u="none" baseline="0" dirty="0"/>
              <a:t>Hâkim</a:t>
            </a:r>
            <a:r>
              <a:rPr lang="tr" b="0" i="0" u="none" baseline="0" dirty="0"/>
              <a:t>ler burada hukukun şekillendirilmesinde aktif rol alırlar. ASH sistemleri yasa koyucular tarafından oluşturulmuş yasalara sahipken, bu yasaları yorumlamak ve bunları münferit davalara uygulamak için önceki mahkemeler tarafından belirlenen emsalleri kullanmak </a:t>
            </a:r>
            <a:r>
              <a:rPr lang="tr-TR" b="0" i="0" u="none" baseline="0" dirty="0"/>
              <a:t>Hâkim</a:t>
            </a:r>
            <a:r>
              <a:rPr lang="tr" b="0" i="0" u="none" baseline="0" dirty="0"/>
              <a:t>lerin takdirindedir.</a:t>
            </a:r>
            <a:endParaRPr lang="tr" b="0" dirty="0"/>
          </a:p>
          <a:p>
            <a:pPr algn="just" rtl="0"/>
            <a:endParaRPr lang="tr" b="0" dirty="0"/>
          </a:p>
          <a:p>
            <a:pPr algn="just" rtl="0"/>
            <a:r>
              <a:rPr lang="tr" b="0" i="0" u="none" baseline="0" dirty="0"/>
              <a:t>Öte yandan, KAH sistemleri, emsallere, hukukun kanunlaştırılmasına yaptıklarından çok daha az vurgu yaparlar. Öte yandan, KAH sistemleri, emsallere, hukukun kanunlaştırılmasına yaptıklarından çok daha az vurgu yaparlar. KAH sistemleri, sürekli güncellenen ve yasal prosedürler, cezalar ve nelerin mahkeme sunulup sunulamayacağını belirleyen yazılı kanunlara ve diğer yasalara dayanır.</a:t>
            </a:r>
          </a:p>
          <a:p>
            <a:pPr algn="just" rtl="0"/>
            <a:endParaRPr lang="tr" dirty="0"/>
          </a:p>
          <a:p>
            <a:pPr algn="just" rtl="0"/>
            <a:r>
              <a:rPr lang="tr" b="0" i="0" u="none" baseline="0" dirty="0"/>
              <a:t>Bir KAH sisteminde, bir h</a:t>
            </a:r>
            <a:r>
              <a:rPr lang="tr-TR" b="0" i="0" u="none" baseline="0" dirty="0" err="1"/>
              <a:t>âkim</a:t>
            </a:r>
            <a:r>
              <a:rPr lang="tr" b="0" i="0" u="none" baseline="0" dirty="0"/>
              <a:t> yalnızca bir davanın olgularını tespit eder ve yazılı kanunda bulunan hukuk yollarını uygular. Sonuç olarak, kanun yapıcılar, akademisyenler ve hukuk uzmanları, hukuk sisteminin idaresi üzerinde h</a:t>
            </a:r>
            <a:r>
              <a:rPr lang="tr-TR" b="0" i="0" u="none" baseline="0" dirty="0" err="1"/>
              <a:t>âkim</a:t>
            </a:r>
            <a:r>
              <a:rPr lang="tr" b="0" i="0" u="none" baseline="0" dirty="0"/>
              <a:t>lerden çok daha fazla etkiye sahiptir.</a:t>
            </a:r>
          </a:p>
          <a:p>
            <a:pPr algn="just" rtl="0"/>
            <a:endParaRPr lang="tr" dirty="0"/>
          </a:p>
          <a:p>
            <a:pPr algn="just" rtl="0"/>
            <a:endParaRPr lang="tr" b="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19</a:t>
            </a:fld>
            <a:endParaRPr lang="tr"/>
          </a:p>
        </p:txBody>
      </p:sp>
    </p:spTree>
    <p:extLst>
      <p:ext uri="{BB962C8B-B14F-4D97-AF65-F5344CB8AC3E}">
        <p14:creationId xmlns:p14="http://schemas.microsoft.com/office/powerpoint/2010/main" val="3143517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Başka makamların da ceza yargılamasında rollerinin olduğu unutulmamalıdır. Bakanlıklar, denetim kurulları, müfettişlikler ve diğer resmi yetkililer siber suç soruşturmalarına dahil edilebilir.  </a:t>
            </a:r>
          </a:p>
          <a:p>
            <a:pPr algn="just" rtl="0"/>
            <a:endParaRPr lang="tr" dirty="0"/>
          </a:p>
          <a:p>
            <a:pPr algn="just" rtl="0"/>
            <a:r>
              <a:rPr lang="tr" b="0" i="0" u="none" baseline="0"/>
              <a:t>Ancak, onlar için daha önce açıklanan soruşturma işlemleri ve kuralları da uygulanmalıdır.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20</a:t>
            </a:fld>
            <a:endParaRPr lang="tr"/>
          </a:p>
        </p:txBody>
      </p:sp>
    </p:spTree>
    <p:extLst>
      <p:ext uri="{BB962C8B-B14F-4D97-AF65-F5344CB8AC3E}">
        <p14:creationId xmlns:p14="http://schemas.microsoft.com/office/powerpoint/2010/main" val="1628683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Katılımcıların soruları için zaman ayrılır.</a:t>
            </a: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21</a:t>
            </a:fld>
            <a:endParaRPr lang="tr"/>
          </a:p>
        </p:txBody>
      </p:sp>
    </p:spTree>
    <p:extLst>
      <p:ext uri="{BB962C8B-B14F-4D97-AF65-F5344CB8AC3E}">
        <p14:creationId xmlns:p14="http://schemas.microsoft.com/office/powerpoint/2010/main" val="981443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Aşağıdaki slaytlarda, siber suçların engellenmesinde en başarılı uluslararası deneyimlerden biri gösterilmektedir. </a:t>
            </a:r>
          </a:p>
          <a:p>
            <a:pPr algn="just" rtl="0"/>
            <a:endParaRPr lang="tr" dirty="0"/>
          </a:p>
          <a:p>
            <a:pPr algn="just" rtl="0"/>
            <a:r>
              <a:rPr lang="tr" b="0" i="0" u="none" baseline="0"/>
              <a:t>2005 yılından beri Sırbistan Cumhuriyeti, siber suçlarla mücadele için maddi hukuk, usul hukuku ve kurum yasaları içeren hukuki bir çerçeve geliştirmektedir. 2005'ten beri Sırbistan, polis, savcılık ve mahkemeler de dahil olmak üzere bu alanda son derece uzmanlaşmış makamlara sahip nadir ülkelerden biridir.</a:t>
            </a:r>
          </a:p>
          <a:p>
            <a:pPr algn="just" rtl="0"/>
            <a:endParaRPr lang="tr" dirty="0"/>
          </a:p>
          <a:p>
            <a:pPr algn="just" rtl="0"/>
            <a:r>
              <a:rPr lang="tr" b="0" i="0" u="none" baseline="0"/>
              <a:t>Ancak uzman, ihtiyaçlar doğrultusunda ek örnekler bulup sunabilir.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23</a:t>
            </a:fld>
            <a:endParaRPr lang="tr"/>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hedefleri. </a:t>
            </a:r>
            <a:r>
              <a:rPr lang="tr-TR" b="0" i="0" u="none" baseline="0" dirty="0"/>
              <a:t>Katılımcılara</a:t>
            </a:r>
            <a:r>
              <a:rPr lang="tr" b="0" i="0" u="none" baseline="0" dirty="0"/>
              <a:t> oturum sonunda elde edilmesi beklenen şeyler tanıtılmalıdır.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a:t>
            </a:fld>
            <a:endParaRPr lang="tr"/>
          </a:p>
        </p:txBody>
      </p:sp>
    </p:spTree>
    <p:extLst>
      <p:ext uri="{BB962C8B-B14F-4D97-AF65-F5344CB8AC3E}">
        <p14:creationId xmlns:p14="http://schemas.microsoft.com/office/powerpoint/2010/main" val="2891507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Hukuki çerçeve, uluslararası antlaşmalara ve standartlara uygun çeşitii kanunlar içerir.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1374992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En önemli yasa, bu slaytta belirtilen yasadır. Uzman siber suç makamlarının teşkilatı ve yetkinliklerini belirler.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25</a:t>
            </a:fld>
            <a:endParaRPr lang="tr"/>
          </a:p>
        </p:txBody>
      </p:sp>
    </p:spTree>
    <p:extLst>
      <p:ext uri="{BB962C8B-B14F-4D97-AF65-F5344CB8AC3E}">
        <p14:creationId xmlns:p14="http://schemas.microsoft.com/office/powerpoint/2010/main" val="3863954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Sırbistan'ın Yüksek Teknoloji Suçlarıyla Mücadelede Devlet Kurumlarının Teşkilat ve Yetkilerinin Belirlenmesine Dair Kanunun 3. Maddesi örnek olarak verilmiştir.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2409220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Sırbistan Yüksek Teknoloji Suçları Özel Savcılık Bürosunun İstatistikleri. Yetki alanı dışındaki davalara ilişkin rakamları içermez.</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727911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Önemli istatistikler ve suç eylemleri.</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28</a:t>
            </a:fld>
            <a:endParaRPr lang="tr"/>
          </a:p>
        </p:txBody>
      </p:sp>
    </p:spTree>
    <p:extLst>
      <p:ext uri="{BB962C8B-B14F-4D97-AF65-F5344CB8AC3E}">
        <p14:creationId xmlns:p14="http://schemas.microsoft.com/office/powerpoint/2010/main" val="1659530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Katılımcıların soruları için zaman ayrılır.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29</a:t>
            </a:fld>
            <a:endParaRPr lang="tr"/>
          </a:p>
        </p:txBody>
      </p:sp>
    </p:spTree>
    <p:extLst>
      <p:ext uri="{BB962C8B-B14F-4D97-AF65-F5344CB8AC3E}">
        <p14:creationId xmlns:p14="http://schemas.microsoft.com/office/powerpoint/2010/main" val="42473491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 ve sonrasındaki slaytlar, yerel siber suçlarla mücadele sistemi ile ilgili olarak yerel uzman tarafından hazırlanmalıdır.  </a:t>
            </a:r>
          </a:p>
          <a:p>
            <a:endParaRPr lang="tr" dirty="0"/>
          </a:p>
          <a:p>
            <a:pPr algn="l" rtl="0"/>
            <a:r>
              <a:rPr lang="tr" b="0" i="0" u="none" baseline="0"/>
              <a:t>Slaytlarda daha önce sunulan materyalin mantığı izlenmelidir.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31</a:t>
            </a:fld>
            <a:endParaRPr lang="tr"/>
          </a:p>
        </p:txBody>
      </p:sp>
    </p:spTree>
    <p:extLst>
      <p:ext uri="{BB962C8B-B14F-4D97-AF65-F5344CB8AC3E}">
        <p14:creationId xmlns:p14="http://schemas.microsoft.com/office/powerpoint/2010/main" val="8691669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Katılımcıların soruları için zaman ayrılır.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32</a:t>
            </a:fld>
            <a:endParaRPr lang="tr"/>
          </a:p>
        </p:txBody>
      </p:sp>
    </p:spTree>
    <p:extLst>
      <p:ext uri="{BB962C8B-B14F-4D97-AF65-F5344CB8AC3E}">
        <p14:creationId xmlns:p14="http://schemas.microsoft.com/office/powerpoint/2010/main" val="2566637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Oturum hedefleri. Katılımcılar artık belirtilen hedefleri yerine getirmiş olmalıdır.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34</a:t>
            </a:fld>
            <a:endParaRPr lang="tr"/>
          </a:p>
        </p:txBody>
      </p:sp>
    </p:spTree>
    <p:extLst>
      <p:ext uri="{BB962C8B-B14F-4D97-AF65-F5344CB8AC3E}">
        <p14:creationId xmlns:p14="http://schemas.microsoft.com/office/powerpoint/2010/main" val="3542967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Katılımcıların son soruları için zaman ayrılır.</a:t>
            </a: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35</a:t>
            </a:fld>
            <a:endParaRPr lang="tr"/>
          </a:p>
        </p:txBody>
      </p:sp>
    </p:spTree>
    <p:extLst>
      <p:ext uri="{BB962C8B-B14F-4D97-AF65-F5344CB8AC3E}">
        <p14:creationId xmlns:p14="http://schemas.microsoft.com/office/powerpoint/2010/main" val="423008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herhangi bir ülkedeki yetkili siber suç makamlarına ilişkin temel sorular yer almaktadır.  Uzman, sorulara yanıt verirken katılımcıları ona katılmaları için davet edebilir.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a:t>
            </a:fld>
            <a:endParaRPr lang="tr"/>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uzman makamların hukuki ve pratik erişim alanının daha odaklı bir şekilde sorgulanması ve incelenmesi gösterilmektedir. Uzman, mümkünse katılımcılarla birlikte mevcut durumun kısa bir analizine öncülük etmelidir. </a:t>
            </a:r>
          </a:p>
          <a:p>
            <a:endParaRPr lang="tr" dirty="0"/>
          </a:p>
          <a:p>
            <a:pPr algn="l" rtl="0"/>
            <a:r>
              <a:rPr lang="tr" b="0" i="0" u="none" baseline="0" dirty="0"/>
              <a:t>Normatif seviye, kanun, yönetmelik veya iç düzenlemeler anlamına gelir. Diğer sorular anlaşılır olduğundan bir açıklama yapılması gerekmemektedir.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6</a:t>
            </a:fld>
            <a:endParaRPr lang="tr"/>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 uzman siber suç makamlarının kurulmasına ilişkin ayrıntılara daha fazla girmelidir. Ne tür bir düzenlemeyle çalışmaları düzenleniyor, yetki alanları neler, ne kadar iyi kadro ve donanıma sahipler, onlar ve sistemdeki diğer makamlar arasında bağlantılar var mı?</a:t>
            </a:r>
          </a:p>
          <a:p>
            <a:endParaRPr lang="tr" dirty="0"/>
          </a:p>
          <a:p>
            <a:pPr algn="l" rtl="0"/>
            <a:r>
              <a:rPr lang="tr" b="0" i="0" u="none" baseline="0" dirty="0"/>
              <a:t>Uzman, sorulara yanıt verirken katılımcıları ona katılmaları için davet edebilir.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7</a:t>
            </a:fld>
            <a:endParaRPr lang="tr"/>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uzmanlık çerçevesi ve uzman makamların yetkinlikler/yetki alanlarına ilişkin daha ayrıntılı bir bakış yer almaktadır. Sorular, temel olarak, siber suç makamlarının etkili bir şekilde uzmanlaşması için bulunması gereken yetkilerin bir listesini ortaya koyar. Bu olmadan, bir ülkenin etkili bir çerçeveye sahip olduğunu ve bazı parçalardan yoksun olan bir sistemin düzgün bir şekilde işlemesinin olası olduğunu söylemek zordur.</a:t>
            </a:r>
          </a:p>
          <a:p>
            <a:endParaRPr lang="tr" dirty="0"/>
          </a:p>
          <a:p>
            <a:pPr algn="l" rtl="0"/>
            <a:r>
              <a:rPr lang="tr" b="0" i="0" u="none" baseline="0" dirty="0"/>
              <a:t>Yine uzman, yerel durumla ilgili sorulara cevap verirken katılımcıların katılımını sağlamalıdır.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8</a:t>
            </a:fld>
            <a:endParaRPr lang="tr"/>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siber suç makamları için kapasite geliştirme çalışmalarının gerekli kısımları sorular halinde açıklanmaktadır. Siber suçları durdurma sisteminin tüm kısımlarını içerir.</a:t>
            </a:r>
          </a:p>
          <a:p>
            <a:endParaRPr lang="tr" dirty="0"/>
          </a:p>
          <a:p>
            <a:pPr algn="l" rtl="0"/>
            <a:r>
              <a:rPr lang="tr" b="0" i="0" u="none" baseline="0" dirty="0"/>
              <a:t>Uzman, yerel durumla ilgili sorulara cevap verirken katılımcıların katılımını sağlamalıdır.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9</a:t>
            </a:fld>
            <a:endParaRPr lang="tr"/>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hem yatay hem de dikey olarak işbirliği kanallarının gerekli kısımları sorular halinde açıklanmaktadır. Siber suçların engellenmesi için diğer suç biçimlerine kıyasla daha acil ve verimli işbirliği gerekir. Uzman bunu vurgulamalıdır.</a:t>
            </a:r>
          </a:p>
          <a:p>
            <a:endParaRPr lang="tr" dirty="0"/>
          </a:p>
          <a:p>
            <a:pPr algn="l" rtl="0"/>
            <a:r>
              <a:rPr lang="tr" b="0" i="0" u="none" baseline="0" dirty="0"/>
              <a:t>Uzman, yerel durumla ilgili sorulara cevap verirken katılımcıların katılımını sağlamalıdır.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1139962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Katılımcıların soruları için zaman ayrılır.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295238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5/4/2021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5/4/2021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5/4/2021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5/4/2021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5/4/2021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5/4/2021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5/4/2021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5/4/2021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5/4/2021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5/4/2021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5/4/2021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5/4/2021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eaLnBrk="1" hangingPunct="1">
              <a:spcBef>
                <a:spcPct val="0"/>
              </a:spcBef>
              <a:buFontTx/>
              <a:buNone/>
            </a:pPr>
            <a:endParaRPr lang="tr" altLang="en-US" sz="1400" dirty="0">
              <a:solidFill>
                <a:schemeClr val="bg1"/>
              </a:solidFill>
              <a:ea typeface="MS PGothic" panose="020B0600070205080204" pitchFamily="34" charset="-128"/>
            </a:endParaRPr>
          </a:p>
          <a:p>
            <a:pPr algn="l" rtl="0" eaLnBrk="1" hangingPunct="1">
              <a:spcBef>
                <a:spcPct val="0"/>
              </a:spcBef>
              <a:buFontTx/>
              <a:buNone/>
            </a:pPr>
            <a:endParaRPr lang="tr" altLang="en-US" sz="1600" b="1" dirty="0">
              <a:solidFill>
                <a:schemeClr val="bg1"/>
              </a:solidFill>
              <a:latin typeface="Arial Narrow" panose="020B0604020202020204" pitchFamily="34" charset="0"/>
              <a:ea typeface="MS PGothic" panose="020B0600070205080204" pitchFamily="34" charset="-128"/>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tr"/>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179512" y="1727299"/>
            <a:ext cx="8750206" cy="3785652"/>
          </a:xfrm>
          <a:prstGeom prst="rect">
            <a:avLst/>
          </a:prstGeom>
          <a:ln>
            <a:noFill/>
          </a:ln>
        </p:spPr>
        <p:txBody>
          <a:bodyPr wrap="square">
            <a:spAutoFit/>
          </a:bodyPr>
          <a:lstStyle/>
          <a:p>
            <a:pPr algn="ctr" rtl="0"/>
            <a:r>
              <a:rPr lang="tr-TR" sz="4000" b="1" i="1" u="none" baseline="0" dirty="0">
                <a:solidFill>
                  <a:schemeClr val="tx2"/>
                </a:solidFill>
                <a:latin typeface="+mn-lt"/>
              </a:rPr>
              <a:t>Hâkim</a:t>
            </a:r>
            <a:r>
              <a:rPr lang="tr" sz="4000" b="1" i="1" u="none" baseline="0" dirty="0">
                <a:solidFill>
                  <a:schemeClr val="tx2"/>
                </a:solidFill>
                <a:latin typeface="+mn-lt"/>
              </a:rPr>
              <a:t> ve Savcılar için Siber Suçlara İlişkin Giriş Eğitimi </a:t>
            </a:r>
            <a:endParaRPr lang="tr" sz="4000" b="1" dirty="0">
              <a:latin typeface="+mn-lt"/>
            </a:endParaRPr>
          </a:p>
          <a:p>
            <a:pPr marL="0" indent="0" algn="ctr" rtl="0">
              <a:buFont typeface="Arial" charset="0"/>
              <a:buNone/>
              <a:defRPr/>
            </a:pPr>
            <a:endParaRPr lang="tr" sz="4000" b="1" dirty="0">
              <a:solidFill>
                <a:schemeClr val="tx2"/>
              </a:solidFill>
              <a:latin typeface="+mn-lt"/>
            </a:endParaRPr>
          </a:p>
          <a:p>
            <a:pPr marL="0" indent="0" algn="ctr" rtl="0">
              <a:buFont typeface="Arial" charset="0"/>
              <a:buNone/>
              <a:defRPr/>
            </a:pPr>
            <a:r>
              <a:rPr lang="tr" sz="4000" b="1" i="0" u="none" baseline="0" dirty="0">
                <a:solidFill>
                  <a:schemeClr val="tx2"/>
                </a:solidFill>
                <a:latin typeface="+mn-lt"/>
              </a:rPr>
              <a:t>Oturum 3.x </a:t>
            </a:r>
          </a:p>
          <a:p>
            <a:pPr marL="0" indent="0" algn="ctr" rtl="0">
              <a:buFont typeface="Arial" charset="0"/>
              <a:buNone/>
              <a:defRPr/>
            </a:pPr>
            <a:r>
              <a:rPr lang="tr" sz="4000" b="1" i="0" u="none" baseline="0" dirty="0">
                <a:solidFill>
                  <a:schemeClr val="tx2"/>
                </a:solidFill>
                <a:latin typeface="+mn-lt"/>
              </a:rPr>
              <a:t>Siber Suç Soruşturmalarına Genel Bakış:</a:t>
            </a:r>
          </a:p>
          <a:p>
            <a:pPr marL="0" indent="0" algn="ctr" rtl="0">
              <a:buFont typeface="Arial" charset="0"/>
              <a:buNone/>
              <a:defRPr/>
            </a:pPr>
            <a:r>
              <a:rPr lang="tr" sz="4000" b="1" i="0" u="none" baseline="0" dirty="0">
                <a:solidFill>
                  <a:schemeClr val="tx2"/>
                </a:solidFill>
                <a:latin typeface="+mn-lt"/>
              </a:rPr>
              <a:t>Yerel ve Uluslararası Deneyimler</a:t>
            </a:r>
          </a:p>
        </p:txBody>
      </p:sp>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tr"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charset="0"/>
              </a:rPr>
              <a:t>İşbirliği?</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493538"/>
          </a:xfrm>
          <a:prstGeom prst="rect">
            <a:avLst/>
          </a:prstGeom>
        </p:spPr>
        <p:txBody>
          <a:bodyPr>
            <a:spAutoFit/>
          </a:bodyPr>
          <a:lstStyle/>
          <a:p>
            <a:pPr marL="342900" indent="-342900" algn="l" rtl="0">
              <a:buFont typeface="Wingdings" pitchFamily="2" charset="2"/>
              <a:buChar char="Ø"/>
            </a:pPr>
            <a:r>
              <a:rPr lang="tr" sz="2200" b="1" i="0" u="none" baseline="0"/>
              <a:t>Hukuki çerçeve ve hiyerarşi şunları yapmalarına olanak tanıyor mu: </a:t>
            </a:r>
          </a:p>
          <a:p>
            <a:pPr marL="342900" indent="-342900" algn="l" rtl="0">
              <a:buFont typeface="Wingdings" pitchFamily="2" charset="2"/>
              <a:buChar char="Ø"/>
            </a:pPr>
            <a:endParaRPr lang="tr" sz="2200" b="1" dirty="0"/>
          </a:p>
          <a:p>
            <a:pPr marL="342900" indent="-342900" algn="just" rtl="0">
              <a:buFont typeface="Arial" panose="020B0604020202020204" pitchFamily="34" charset="0"/>
              <a:buChar char="•"/>
            </a:pPr>
            <a:r>
              <a:rPr lang="tr" sz="2200" b="0" i="1" u="none" baseline="0"/>
              <a:t>yurt içinde etkili bir şekilde iletişim ve işbirliği?</a:t>
            </a:r>
          </a:p>
          <a:p>
            <a:pPr marL="342900" indent="-342900" algn="just" rtl="0">
              <a:buFont typeface="Arial" panose="020B0604020202020204" pitchFamily="34" charset="0"/>
              <a:buChar char="•"/>
            </a:pPr>
            <a:r>
              <a:rPr lang="tr" sz="2200" b="0" i="1" u="none" baseline="0"/>
              <a:t>yurt dışında etkili bir şekilde iletişim ve işbirliği?</a:t>
            </a:r>
          </a:p>
          <a:p>
            <a:pPr marL="342900" indent="-342900" algn="just" rtl="0">
              <a:buFont typeface="Arial" panose="020B0604020202020204" pitchFamily="34" charset="0"/>
              <a:buChar char="•"/>
            </a:pPr>
            <a:r>
              <a:rPr lang="tr" sz="2200" b="0" i="1" u="none" baseline="0"/>
              <a:t>uluslararası kurumlarla iletişim ve işbirliği?</a:t>
            </a:r>
          </a:p>
          <a:p>
            <a:pPr marL="342900" indent="-342900" algn="just" rtl="0">
              <a:buFont typeface="Arial" panose="020B0604020202020204" pitchFamily="34" charset="0"/>
              <a:buChar char="•"/>
            </a:pPr>
            <a:r>
              <a:rPr lang="tr" sz="2200" b="0" i="1" u="none" baseline="0"/>
              <a:t>ortak uluslararası siber suç operasyonları ve vakalarına etkili bir şekilde katılmak için yeterli kaynağa sahip olma?</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4"/>
          <a:stretch>
            <a:fillRect/>
          </a:stretch>
        </p:blipFill>
        <p:spPr>
          <a:xfrm>
            <a:off x="5168588" y="2782027"/>
            <a:ext cx="3729699" cy="1707573"/>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10</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10</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21309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charset="0"/>
              </a:rPr>
              <a:t>Yetkili Siber Suç </a:t>
            </a:r>
          </a:p>
          <a:p>
            <a:pPr algn="r" rtl="0"/>
            <a:r>
              <a:rPr lang="tr" sz="3200" b="1" i="0" u="none" baseline="0">
                <a:ea typeface="ＭＳ Ｐゴシック" charset="0"/>
              </a:rPr>
              <a:t>Makamları</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11</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11</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635341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rtl="0">
              <a:buFont typeface="Arial" charset="0"/>
              <a:buNone/>
              <a:defRPr/>
            </a:pPr>
            <a:r>
              <a:rPr lang="tr" sz="3200" b="1" i="0" u="none" baseline="0">
                <a:solidFill>
                  <a:schemeClr val="bg1"/>
                </a:solidFill>
              </a:rPr>
              <a:t>Siber Suç Soruşturmalarına </a:t>
            </a:r>
          </a:p>
          <a:p>
            <a:pPr marL="0" indent="0" algn="r" rtl="0">
              <a:buFont typeface="Arial" charset="0"/>
              <a:buNone/>
              <a:defRPr/>
            </a:pPr>
            <a:r>
              <a:rPr lang="tr" sz="3200" b="1" i="0" u="none" baseline="0">
                <a:solidFill>
                  <a:schemeClr val="bg1"/>
                </a:solidFill>
              </a:rPr>
              <a:t>Genel Bakış</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rtl="0" eaLnBrk="1" hangingPunct="1">
              <a:lnSpc>
                <a:spcPct val="80000"/>
              </a:lnSpc>
            </a:pPr>
            <a:r>
              <a:rPr lang="tr" sz="3200" b="1" i="0" u="none" baseline="0">
                <a:ea typeface="ＭＳ Ｐゴシック" charset="0"/>
                <a:cs typeface="ＭＳ Ｐゴシック" charset="0"/>
              </a:rPr>
              <a:t>Bölüm İki</a:t>
            </a:r>
          </a:p>
          <a:p>
            <a:pPr algn="ctr" rtl="0">
              <a:lnSpc>
                <a:spcPct val="80000"/>
              </a:lnSpc>
            </a:pPr>
            <a:br>
              <a:rPr lang="tr" sz="3200" b="1">
                <a:ea typeface="ＭＳ Ｐゴシック" charset="0"/>
                <a:cs typeface="ＭＳ Ｐゴシック" charset="0"/>
              </a:rPr>
            </a:br>
            <a:r>
              <a:rPr lang="tr" sz="3200" b="1" i="0" u="none" baseline="0">
                <a:ea typeface="ＭＳ Ｐゴシック" charset="0"/>
                <a:cs typeface="ＭＳ Ｐゴシック" charset="0"/>
              </a:rPr>
              <a:t>Siber Suç Soruşturmalarına </a:t>
            </a:r>
          </a:p>
          <a:p>
            <a:pPr algn="ctr" rtl="0">
              <a:lnSpc>
                <a:spcPct val="80000"/>
              </a:lnSpc>
            </a:pPr>
            <a:r>
              <a:rPr lang="tr" sz="3200" b="1" i="0" u="none" baseline="0">
                <a:ea typeface="ＭＳ Ｐゴシック" charset="0"/>
                <a:cs typeface="ＭＳ Ｐゴシック" charset="0"/>
              </a:rPr>
              <a:t>Dair Temel Kavramlar</a:t>
            </a:r>
            <a:endParaRPr lang="tr" sz="3200" b="1" dirty="0"/>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12</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12</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390309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CBF6D94C-E963-2548-B312-315B2A8ACCD5}"/>
              </a:ext>
            </a:extLst>
          </p:cNvPr>
          <p:cNvSpPr/>
          <p:nvPr/>
        </p:nvSpPr>
        <p:spPr>
          <a:xfrm>
            <a:off x="4496754" y="920135"/>
            <a:ext cx="4280694" cy="5124480"/>
          </a:xfrm>
          <a:prstGeom prst="rect">
            <a:avLst/>
          </a:prstGeom>
        </p:spPr>
        <p:txBody>
          <a:bodyPr wrap="square">
            <a:spAutoFit/>
          </a:bodyPr>
          <a:lstStyle/>
          <a:p>
            <a:pPr marL="342900" indent="-342900" algn="just" rtl="0">
              <a:buFont typeface="Wingdings" pitchFamily="2" charset="2"/>
              <a:buChar char="Ø"/>
              <a:defRPr/>
            </a:pPr>
            <a:r>
              <a:rPr lang="tr" sz="2000" b="1" i="0" u="none" baseline="0" dirty="0"/>
              <a:t>Kıta Avrupası hukuk sisteminde ceza davasının gelişimi (ilk derece):</a:t>
            </a:r>
          </a:p>
          <a:p>
            <a:pPr marL="342900" indent="-342900" algn="l" rtl="0">
              <a:buFont typeface="Wingdings" pitchFamily="2" charset="2"/>
              <a:buChar char="Ø"/>
              <a:defRPr/>
            </a:pPr>
            <a:endParaRPr lang="tr" sz="2000" b="1" dirty="0"/>
          </a:p>
          <a:p>
            <a:pPr marL="342900" indent="-342900" algn="just" rtl="0">
              <a:buFont typeface="Arial" panose="020B0604020202020204" pitchFamily="34" charset="0"/>
              <a:buChar char="•"/>
              <a:defRPr/>
            </a:pPr>
            <a:r>
              <a:rPr lang="tr" sz="1900" b="0" i="1" u="none" baseline="0" dirty="0"/>
              <a:t>Soruşturma öncesi polis faaliyetleri</a:t>
            </a:r>
          </a:p>
          <a:p>
            <a:pPr marL="342900" indent="-342900" algn="just" rtl="0">
              <a:buFont typeface="Arial" panose="020B0604020202020204" pitchFamily="34" charset="0"/>
              <a:buChar char="•"/>
              <a:defRPr/>
            </a:pPr>
            <a:r>
              <a:rPr lang="tr" sz="1900" b="0" i="1" u="none" baseline="0" dirty="0"/>
              <a:t>Tutuklama/tutuksuz yargılama</a:t>
            </a:r>
          </a:p>
          <a:p>
            <a:pPr marL="342900" indent="-342900" algn="just" rtl="0">
              <a:buFont typeface="Arial" panose="020B0604020202020204" pitchFamily="34" charset="0"/>
              <a:buChar char="•"/>
              <a:defRPr/>
            </a:pPr>
            <a:r>
              <a:rPr lang="tr" sz="1900" b="0" i="1" u="none" baseline="0" dirty="0"/>
              <a:t>Cezaya bağlı olarak hızlandırılmış veya tam ceza yargılaması</a:t>
            </a:r>
          </a:p>
          <a:p>
            <a:pPr marL="342900" indent="-342900" algn="just" rtl="0">
              <a:buFont typeface="Arial" panose="020B0604020202020204" pitchFamily="34" charset="0"/>
              <a:buChar char="•"/>
              <a:defRPr/>
            </a:pPr>
            <a:r>
              <a:rPr lang="tr" sz="1900" b="0" i="1" u="none" baseline="0" dirty="0"/>
              <a:t>Kovuşturma/Sorgu </a:t>
            </a:r>
            <a:r>
              <a:rPr lang="tr-TR" sz="1900" b="0" i="1" u="none" baseline="0" dirty="0"/>
              <a:t>Hâkim</a:t>
            </a:r>
            <a:r>
              <a:rPr lang="tr" sz="1900" b="0" i="1" u="none" baseline="0" dirty="0"/>
              <a:t>iyle çok aşamalı soruşturma</a:t>
            </a:r>
          </a:p>
          <a:p>
            <a:pPr marL="342900" indent="-342900" algn="just" rtl="0">
              <a:buFont typeface="Arial" panose="020B0604020202020204" pitchFamily="34" charset="0"/>
              <a:buChar char="•"/>
              <a:defRPr/>
            </a:pPr>
            <a:r>
              <a:rPr lang="tr" sz="1900" b="0" i="1" u="none" baseline="0" dirty="0"/>
              <a:t>Kovuşturmanın ertelenmesi/itiraf pazarlığı</a:t>
            </a:r>
          </a:p>
          <a:p>
            <a:pPr marL="342900" indent="-342900" algn="just" rtl="0">
              <a:buFont typeface="Arial" panose="020B0604020202020204" pitchFamily="34" charset="0"/>
              <a:buChar char="•"/>
              <a:defRPr/>
            </a:pPr>
            <a:r>
              <a:rPr lang="tr" sz="1900" b="0" i="1" u="none" baseline="0" dirty="0"/>
              <a:t>Savcılık iddianamesi</a:t>
            </a:r>
          </a:p>
          <a:p>
            <a:pPr marL="342900" indent="-342900" algn="just" rtl="0">
              <a:buFont typeface="Arial" panose="020B0604020202020204" pitchFamily="34" charset="0"/>
              <a:buChar char="•"/>
              <a:defRPr/>
            </a:pPr>
            <a:r>
              <a:rPr lang="tr" sz="1900" b="0" i="1" u="none" baseline="0" dirty="0"/>
              <a:t>Yargılama öncesi duruşma</a:t>
            </a:r>
          </a:p>
          <a:p>
            <a:pPr marL="342900" indent="-342900" algn="just" rtl="0">
              <a:buFont typeface="Arial" panose="020B0604020202020204" pitchFamily="34" charset="0"/>
              <a:buChar char="•"/>
              <a:defRPr/>
            </a:pPr>
            <a:r>
              <a:rPr lang="tr" sz="1900" b="0" i="1" u="none" baseline="0" dirty="0"/>
              <a:t>Yargılama</a:t>
            </a:r>
          </a:p>
          <a:p>
            <a:pPr marL="342900" indent="-342900" algn="just" rtl="0">
              <a:buFont typeface="Arial" panose="020B0604020202020204" pitchFamily="34" charset="0"/>
              <a:buChar char="•"/>
              <a:defRPr/>
            </a:pPr>
            <a:r>
              <a:rPr lang="tr" sz="1900" b="0" i="1" u="none" baseline="0" dirty="0"/>
              <a:t>Kapanış savları</a:t>
            </a:r>
          </a:p>
          <a:p>
            <a:pPr marL="342900" indent="-342900" algn="just" rtl="0">
              <a:buFont typeface="Arial" panose="020B0604020202020204" pitchFamily="34" charset="0"/>
              <a:buChar char="•"/>
              <a:defRPr/>
            </a:pPr>
            <a:r>
              <a:rPr lang="tr" sz="1900" b="0" i="1" u="none" baseline="0" dirty="0"/>
              <a:t>Mahkeme kararı ve ceza</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159921" cy="5016758"/>
          </a:xfrm>
          <a:prstGeom prst="rect">
            <a:avLst/>
          </a:prstGeom>
        </p:spPr>
        <p:txBody>
          <a:bodyPr wrap="square">
            <a:spAutoFit/>
          </a:bodyPr>
          <a:lstStyle/>
          <a:p>
            <a:pPr marL="342900" indent="-342900" algn="just" rtl="0">
              <a:buFont typeface="Wingdings" pitchFamily="2" charset="2"/>
              <a:buChar char="Ø"/>
              <a:defRPr/>
            </a:pPr>
            <a:r>
              <a:rPr lang="tr" sz="2000" b="1" i="0" u="none" baseline="0"/>
              <a:t>Anglo-Sakson hukuk sisteminde ceza davasının gelişimi (ilk derece):</a:t>
            </a:r>
          </a:p>
          <a:p>
            <a:pPr marL="342900" indent="-342900" algn="l" rtl="0">
              <a:buFont typeface="Wingdings" pitchFamily="2" charset="2"/>
              <a:buChar char="Ø"/>
              <a:defRPr/>
            </a:pPr>
            <a:endParaRPr lang="tr" sz="2000" b="1" dirty="0"/>
          </a:p>
          <a:p>
            <a:pPr marL="342900" indent="-342900" algn="just" rtl="0">
              <a:buFont typeface="Arial" panose="020B0604020202020204" pitchFamily="34" charset="0"/>
              <a:buChar char="•"/>
              <a:defRPr/>
            </a:pPr>
            <a:r>
              <a:rPr lang="tr" sz="1900" b="0" i="1" u="none" baseline="0"/>
              <a:t>Tutuklama öncesi soruşturma</a:t>
            </a:r>
          </a:p>
          <a:p>
            <a:pPr marL="342900" indent="-342900" algn="just" rtl="0">
              <a:buFont typeface="Arial" panose="020B0604020202020204" pitchFamily="34" charset="0"/>
              <a:buChar char="•"/>
              <a:defRPr/>
            </a:pPr>
            <a:r>
              <a:rPr lang="tr" sz="1900" b="0" i="1" u="none" baseline="0"/>
              <a:t>Tutuklama</a:t>
            </a:r>
          </a:p>
          <a:p>
            <a:pPr marL="342900" indent="-342900" algn="just" rtl="0">
              <a:buFont typeface="Arial" panose="020B0604020202020204" pitchFamily="34" charset="0"/>
              <a:buChar char="•"/>
              <a:defRPr/>
            </a:pPr>
            <a:r>
              <a:rPr lang="tr" sz="1900" b="0" i="1" u="none" baseline="0"/>
              <a:t>İlk duruşma</a:t>
            </a:r>
          </a:p>
          <a:p>
            <a:pPr marL="342900" indent="-342900" algn="just" rtl="0">
              <a:buFont typeface="Arial" panose="020B0604020202020204" pitchFamily="34" charset="0"/>
              <a:buChar char="•"/>
              <a:defRPr/>
            </a:pPr>
            <a:r>
              <a:rPr lang="tr" sz="1900" b="0" i="1" u="none" baseline="0"/>
              <a:t>Büyük jüri (veya jürisiz)</a:t>
            </a:r>
          </a:p>
          <a:p>
            <a:pPr marL="342900" indent="-342900" algn="just" rtl="0">
              <a:buFont typeface="Arial" panose="020B0604020202020204" pitchFamily="34" charset="0"/>
              <a:buChar char="•"/>
              <a:defRPr/>
            </a:pPr>
            <a:r>
              <a:rPr lang="tr" sz="1900" b="0" i="1" u="none" baseline="0"/>
              <a:t>Ön duruşma</a:t>
            </a:r>
          </a:p>
          <a:p>
            <a:pPr marL="342900" indent="-342900" algn="just" rtl="0">
              <a:buFont typeface="Arial" panose="020B0604020202020204" pitchFamily="34" charset="0"/>
              <a:buChar char="•"/>
              <a:defRPr/>
            </a:pPr>
            <a:r>
              <a:rPr lang="tr" sz="1900" b="0" i="1" u="none" baseline="0"/>
              <a:t>İsticvap</a:t>
            </a:r>
          </a:p>
          <a:p>
            <a:pPr marL="342900" indent="-342900" algn="just" rtl="0">
              <a:buFont typeface="Arial" panose="020B0604020202020204" pitchFamily="34" charset="0"/>
              <a:buChar char="•"/>
              <a:defRPr/>
            </a:pPr>
            <a:r>
              <a:rPr lang="tr" sz="1900" b="0" i="1" u="none" baseline="0"/>
              <a:t>Yargılama Öncesi Zorunlu Delil Sunma ve Karar Talebi Uygulaması</a:t>
            </a:r>
          </a:p>
          <a:p>
            <a:pPr marL="342900" indent="-342900" algn="just" rtl="0">
              <a:buFont typeface="Arial" panose="020B0604020202020204" pitchFamily="34" charset="0"/>
              <a:buChar char="•"/>
              <a:defRPr/>
            </a:pPr>
            <a:r>
              <a:rPr lang="tr" sz="1900" b="0" i="1" u="none" baseline="0"/>
              <a:t>İtiraf Pazarlığı ve Savunma</a:t>
            </a:r>
          </a:p>
          <a:p>
            <a:pPr marL="342900" indent="-342900" algn="just" rtl="0">
              <a:buFont typeface="Arial" panose="020B0604020202020204" pitchFamily="34" charset="0"/>
              <a:buChar char="•"/>
              <a:defRPr/>
            </a:pPr>
            <a:r>
              <a:rPr lang="tr" sz="1900" b="0" i="1" u="none" baseline="0"/>
              <a:t>Yargılama</a:t>
            </a:r>
          </a:p>
          <a:p>
            <a:pPr marL="342900" indent="-342900" algn="just" rtl="0">
              <a:buFont typeface="Arial" panose="020B0604020202020204" pitchFamily="34" charset="0"/>
              <a:buChar char="•"/>
              <a:defRPr/>
            </a:pPr>
            <a:r>
              <a:rPr lang="tr" sz="1900" b="0" i="1" u="none" baseline="0"/>
              <a:t>Jüri Sorgulaması</a:t>
            </a:r>
          </a:p>
          <a:p>
            <a:pPr marL="342900" indent="-342900" algn="just" rtl="0">
              <a:buFont typeface="Arial" panose="020B0604020202020204" pitchFamily="34" charset="0"/>
              <a:buChar char="•"/>
              <a:defRPr/>
            </a:pPr>
            <a:r>
              <a:rPr lang="tr" sz="1900" b="0" i="1" u="none" baseline="0"/>
              <a:t>Suçluluk Tespit Aşaması</a:t>
            </a:r>
          </a:p>
          <a:p>
            <a:pPr marL="342900" indent="-342900" algn="just" rtl="0">
              <a:buFont typeface="Arial" panose="020B0604020202020204" pitchFamily="34" charset="0"/>
              <a:buChar char="•"/>
              <a:defRPr/>
            </a:pPr>
            <a:r>
              <a:rPr lang="tr" sz="1900" b="0" i="1" u="none" baseline="0"/>
              <a:t>Ceza</a:t>
            </a:r>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13</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13</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606570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632311"/>
          </a:xfrm>
          <a:prstGeom prst="rect">
            <a:avLst/>
          </a:prstGeom>
        </p:spPr>
        <p:txBody>
          <a:bodyPr>
            <a:spAutoFit/>
          </a:bodyPr>
          <a:lstStyle/>
          <a:p>
            <a:pPr marL="342900" indent="-342900" algn="l" rtl="0">
              <a:buFont typeface="Wingdings" pitchFamily="2" charset="2"/>
              <a:buChar char="Ø"/>
              <a:defRPr/>
            </a:pPr>
            <a:r>
              <a:rPr lang="tr" sz="2000" b="1" i="0" u="none" baseline="0"/>
              <a:t>Kural 1:  </a:t>
            </a:r>
          </a:p>
          <a:p>
            <a:pPr marL="342900" indent="-342900" algn="just" rtl="0">
              <a:buFont typeface="Wingdings" pitchFamily="2" charset="2"/>
              <a:buChar char="ü"/>
              <a:defRPr/>
            </a:pPr>
            <a:r>
              <a:rPr lang="tr" sz="2000" b="1" i="0" u="none" baseline="0">
                <a:solidFill>
                  <a:srgbClr val="FF0000"/>
                </a:solidFill>
              </a:rPr>
              <a:t>HIZLI YANIT</a:t>
            </a:r>
          </a:p>
          <a:p>
            <a:pPr marL="342900" indent="-342900" algn="just" rtl="0">
              <a:buFont typeface="Arial" panose="020B0604020202020204" pitchFamily="34" charset="0"/>
              <a:buChar char="•"/>
              <a:defRPr/>
            </a:pPr>
            <a:r>
              <a:rPr lang="tr" sz="2000" b="1" i="0" u="none" baseline="0"/>
              <a:t>yetkili makamlar anında yanıt vermeye hazırdır</a:t>
            </a:r>
          </a:p>
          <a:p>
            <a:pPr marL="342900" indent="-342900" algn="just" rtl="0">
              <a:buFont typeface="Arial" panose="020B0604020202020204" pitchFamily="34" charset="0"/>
              <a:buChar char="•"/>
              <a:defRPr/>
            </a:pPr>
            <a:endParaRPr lang="tr" sz="2000" b="1" dirty="0"/>
          </a:p>
          <a:p>
            <a:pPr marL="342900" indent="-342900" algn="just" rtl="0">
              <a:buFont typeface="Wingdings" pitchFamily="2" charset="2"/>
              <a:buChar char="Ø"/>
              <a:defRPr/>
            </a:pPr>
            <a:r>
              <a:rPr lang="tr" sz="2000" b="1" i="0" u="none" baseline="0"/>
              <a:t>Kural 2:</a:t>
            </a:r>
          </a:p>
          <a:p>
            <a:pPr marL="342900" indent="-342900" algn="just" rtl="0">
              <a:buFont typeface="Wingdings" pitchFamily="2" charset="2"/>
              <a:buChar char="ü"/>
              <a:defRPr/>
            </a:pPr>
            <a:r>
              <a:rPr lang="tr" sz="2000" b="1" i="0" u="none" baseline="0">
                <a:solidFill>
                  <a:srgbClr val="FF0000"/>
                </a:solidFill>
              </a:rPr>
              <a:t>DAİMİ İLETİŞİM</a:t>
            </a:r>
          </a:p>
          <a:p>
            <a:pPr marL="342900" indent="-342900" algn="just" rtl="0">
              <a:buFont typeface="Arial" panose="020B0604020202020204" pitchFamily="34" charset="0"/>
              <a:buChar char="•"/>
              <a:defRPr/>
            </a:pPr>
            <a:r>
              <a:rPr lang="tr" sz="2000" b="1" i="0" u="none" baseline="0"/>
              <a:t>kolluk kuvvetleri, savcılık, mahkeme, diğer kurumlar veya katılımcılar sürekli olarak iletişim kurar ve koordine olurlar</a:t>
            </a:r>
          </a:p>
          <a:p>
            <a:pPr marL="342900" indent="-342900" algn="just" rtl="0">
              <a:buFont typeface="Arial" panose="020B0604020202020204" pitchFamily="34" charset="0"/>
              <a:buChar char="•"/>
              <a:defRPr/>
            </a:pPr>
            <a:endParaRPr lang="tr" sz="2000" b="1" dirty="0"/>
          </a:p>
          <a:p>
            <a:pPr marL="342900" indent="-342900" algn="just" rtl="0">
              <a:buFont typeface="Wingdings" pitchFamily="2" charset="2"/>
              <a:buChar char="Ø"/>
              <a:defRPr/>
            </a:pPr>
            <a:r>
              <a:rPr lang="tr" sz="2000" b="1" i="0" u="none" baseline="0"/>
              <a:t>Kural 3:</a:t>
            </a:r>
          </a:p>
          <a:p>
            <a:pPr marL="342900" indent="-342900" algn="just" rtl="0">
              <a:buFont typeface="Wingdings" pitchFamily="2" charset="2"/>
              <a:buChar char="ü"/>
              <a:defRPr/>
            </a:pPr>
            <a:r>
              <a:rPr lang="tr" sz="2000" b="1" i="0" u="none" baseline="0">
                <a:solidFill>
                  <a:srgbClr val="FF0000"/>
                </a:solidFill>
              </a:rPr>
              <a:t>DELİLLERİN GÜVENCEYE ALINMASI VE TOPLANMASI</a:t>
            </a:r>
          </a:p>
          <a:p>
            <a:pPr marL="342900" indent="-342900" algn="just" rtl="0">
              <a:buFont typeface="Arial" panose="020B0604020202020204" pitchFamily="34" charset="0"/>
              <a:buChar char="•"/>
              <a:defRPr/>
            </a:pPr>
            <a:r>
              <a:rPr lang="tr" sz="2000" b="1" i="0" u="none" baseline="0"/>
              <a:t>tüm elektronik ve diğer deliller tespit edilir ve uygun şekilde toplanır</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324535"/>
          </a:xfrm>
          <a:prstGeom prst="rect">
            <a:avLst/>
          </a:prstGeom>
        </p:spPr>
        <p:txBody>
          <a:bodyPr>
            <a:spAutoFit/>
          </a:bodyPr>
          <a:lstStyle/>
          <a:p>
            <a:pPr marL="342900" indent="-342900" algn="l" rtl="0">
              <a:buFont typeface="Wingdings" pitchFamily="2" charset="2"/>
              <a:buChar char="Ø"/>
              <a:defRPr/>
            </a:pPr>
            <a:r>
              <a:rPr lang="tr" sz="2000" b="1" i="0" u="none" baseline="0"/>
              <a:t>Kural 4:</a:t>
            </a:r>
          </a:p>
          <a:p>
            <a:pPr marL="342900" indent="-342900" algn="just" rtl="0">
              <a:buFont typeface="Wingdings" pitchFamily="2" charset="2"/>
              <a:buChar char="ü"/>
              <a:defRPr/>
            </a:pPr>
            <a:r>
              <a:rPr lang="tr" sz="2000" b="1" i="0" u="none" baseline="0">
                <a:solidFill>
                  <a:srgbClr val="FF0000"/>
                </a:solidFill>
              </a:rPr>
              <a:t>UZMAN ADLİ BİLİŞİM KURUMLARI VEYA UZMANLARIN EMRE AMADE OLMASI</a:t>
            </a:r>
          </a:p>
          <a:p>
            <a:pPr marL="342900" indent="-342900" algn="just" rtl="0">
              <a:buFont typeface="Arial" pitchFamily="34" charset="0"/>
              <a:buChar char="•"/>
              <a:defRPr/>
            </a:pPr>
            <a:r>
              <a:rPr lang="tr" sz="2000" b="1" i="0" u="none" baseline="0"/>
              <a:t>toplanan deliller hızlı bir şekilde analiz edilebilir</a:t>
            </a:r>
          </a:p>
          <a:p>
            <a:pPr marL="342900" indent="-342900" algn="just" rtl="0">
              <a:buFont typeface="Arial" pitchFamily="34" charset="0"/>
              <a:buChar char="•"/>
              <a:defRPr/>
            </a:pPr>
            <a:endParaRPr lang="tr" sz="2000" b="1" dirty="0"/>
          </a:p>
          <a:p>
            <a:pPr marL="342900" indent="-342900" algn="just" rtl="0">
              <a:buFont typeface="Wingdings" pitchFamily="2" charset="2"/>
              <a:buChar char="Ø"/>
              <a:defRPr/>
            </a:pPr>
            <a:r>
              <a:rPr lang="tr" sz="2000" b="1" i="0" u="none" baseline="0"/>
              <a:t>Kural 5:</a:t>
            </a:r>
          </a:p>
          <a:p>
            <a:pPr marL="342900" indent="-342900" algn="just" rtl="0">
              <a:buFont typeface="Wingdings" pitchFamily="2" charset="2"/>
              <a:buChar char="ü"/>
              <a:defRPr/>
            </a:pPr>
            <a:r>
              <a:rPr lang="tr" sz="2000" b="1" i="0" u="none" baseline="0">
                <a:solidFill>
                  <a:srgbClr val="FF0000"/>
                </a:solidFill>
              </a:rPr>
              <a:t>TANIKLARLA DERHAL GÖRÜŞÜLMESİ</a:t>
            </a:r>
          </a:p>
          <a:p>
            <a:pPr marL="342900" indent="-342900" algn="just" rtl="0">
              <a:buFont typeface="Arial" pitchFamily="34" charset="0"/>
              <a:buChar char="•"/>
              <a:defRPr/>
            </a:pPr>
            <a:r>
              <a:rPr lang="tr" sz="2000" b="1" i="0" u="none" baseline="0"/>
              <a:t>Yetkili makam tarafından mümkün olan en kısa sürede tanıklarla görüşülür/sorgulama yapılır</a:t>
            </a:r>
          </a:p>
          <a:p>
            <a:pPr marL="342900" indent="-342900" algn="just" rtl="0">
              <a:buFont typeface="Arial" pitchFamily="34" charset="0"/>
              <a:buChar char="•"/>
              <a:defRPr/>
            </a:pPr>
            <a:endParaRPr lang="tr" sz="2000" b="1" dirty="0"/>
          </a:p>
          <a:p>
            <a:pPr marL="342900" indent="-342900" algn="just" rtl="0">
              <a:buFont typeface="Wingdings" pitchFamily="2" charset="2"/>
              <a:buChar char="Ø"/>
              <a:defRPr/>
            </a:pPr>
            <a:r>
              <a:rPr lang="tr" sz="2000" b="1" i="0" u="none" baseline="0"/>
              <a:t>Kural 6:</a:t>
            </a:r>
          </a:p>
          <a:p>
            <a:pPr marL="342900" indent="-342900" algn="just" rtl="0">
              <a:buFont typeface="Wingdings" pitchFamily="2" charset="2"/>
              <a:buChar char="ü"/>
              <a:defRPr/>
            </a:pPr>
            <a:r>
              <a:rPr lang="tr" sz="2000" b="1" i="0" u="none" baseline="0">
                <a:solidFill>
                  <a:srgbClr val="FF0000"/>
                </a:solidFill>
              </a:rPr>
              <a:t>TÜM İŞLEMLERİN ACİL OLMASI</a:t>
            </a:r>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14</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14</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28583"/>
            <a:ext cx="4572000" cy="5932393"/>
          </a:xfrm>
          <a:prstGeom prst="rect">
            <a:avLst/>
          </a:prstGeom>
        </p:spPr>
        <p:txBody>
          <a:bodyPr>
            <a:spAutoFit/>
          </a:bodyPr>
          <a:lstStyle/>
          <a:p>
            <a:pPr marL="342900" indent="-342900" algn="l" rtl="0">
              <a:buFont typeface="Wingdings" pitchFamily="2" charset="2"/>
              <a:buChar char="Ø"/>
              <a:defRPr/>
            </a:pPr>
            <a:r>
              <a:rPr lang="tr" sz="1950" b="1" i="0" u="none" baseline="0" dirty="0">
                <a:solidFill>
                  <a:srgbClr val="FF0000"/>
                </a:solidFill>
              </a:rPr>
              <a:t>KOLLUK KUVVETLERİ:</a:t>
            </a:r>
          </a:p>
          <a:p>
            <a:pPr marL="342900" indent="-342900" algn="just" rtl="0">
              <a:buFont typeface="Arial" panose="020B0604020202020204" pitchFamily="34" charset="0"/>
              <a:buChar char="•"/>
              <a:defRPr/>
            </a:pPr>
            <a:r>
              <a:rPr lang="tr" sz="2000" b="0" i="0" u="none" baseline="0" dirty="0"/>
              <a:t>Gerekli tüm teknik ve adli bilişim çalışmaları ve hazırlıkları dahil olmak üzere sahada konuşlanma hakkında </a:t>
            </a:r>
            <a:r>
              <a:rPr lang="tr" sz="2000" b="1" i="0" u="none" baseline="0" dirty="0"/>
              <a:t>planlar yapar</a:t>
            </a:r>
          </a:p>
          <a:p>
            <a:pPr marL="342900" indent="-342900" algn="just" rtl="0">
              <a:buFont typeface="Arial" panose="020B0604020202020204" pitchFamily="34" charset="0"/>
              <a:buChar char="•"/>
              <a:defRPr/>
            </a:pPr>
            <a:endParaRPr lang="tr" sz="2000" dirty="0"/>
          </a:p>
          <a:p>
            <a:pPr marL="342900" indent="-342900" algn="just" rtl="0">
              <a:buFont typeface="Arial" panose="020B0604020202020204" pitchFamily="34" charset="0"/>
              <a:buChar char="•"/>
              <a:defRPr/>
            </a:pPr>
            <a:r>
              <a:rPr lang="tr" sz="2000" b="0" i="0" u="none" baseline="0" dirty="0"/>
              <a:t>Yetkili makama (komutan, savcı, sorgu </a:t>
            </a:r>
            <a:r>
              <a:rPr lang="tr-TR" sz="2000" b="0" i="0" u="none" baseline="0" dirty="0"/>
              <a:t>Hâkim</a:t>
            </a:r>
            <a:r>
              <a:rPr lang="tr" sz="2000" b="0" i="0" u="none" baseline="0" dirty="0"/>
              <a:t>i) yapılacak işlemler ve hukuki gerekçeleri hakkında</a:t>
            </a:r>
            <a:r>
              <a:rPr lang="tr" sz="2000" b="1" i="0" u="none" baseline="0" dirty="0"/>
              <a:t> bilgi verir</a:t>
            </a:r>
          </a:p>
          <a:p>
            <a:pPr marL="342900" indent="-342900" algn="just" rtl="0">
              <a:buFont typeface="Arial" panose="020B0604020202020204" pitchFamily="34" charset="0"/>
              <a:buChar char="•"/>
              <a:defRPr/>
            </a:pPr>
            <a:endParaRPr lang="tr" sz="2000" dirty="0"/>
          </a:p>
          <a:p>
            <a:pPr marL="342900" indent="-342900" algn="just" rtl="0">
              <a:buFont typeface="Arial" panose="020B0604020202020204" pitchFamily="34" charset="0"/>
              <a:buChar char="•"/>
              <a:defRPr/>
            </a:pPr>
            <a:r>
              <a:rPr lang="tr" sz="2000" b="0" i="0" u="none" baseline="0" dirty="0"/>
              <a:t>Engelsiz kovuşturma veya soruşturma yürütmek için </a:t>
            </a:r>
            <a:r>
              <a:rPr lang="tr" sz="2000" b="1" i="0" u="none" baseline="0" dirty="0"/>
              <a:t>gerekli usul araçlarının çıkarılmasına yönelik olarak Savcılığa veya Mahkemeye sunulan inisiyatif/teklif/talebe eşdeğer hukuk sistemi dosyalarına bağlı olarak</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15</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15</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872616"/>
            <a:ext cx="4572000" cy="5655394"/>
          </a:xfrm>
          <a:prstGeom prst="rect">
            <a:avLst/>
          </a:prstGeom>
        </p:spPr>
        <p:txBody>
          <a:bodyPr>
            <a:spAutoFit/>
          </a:bodyPr>
          <a:lstStyle/>
          <a:p>
            <a:pPr marL="342900" indent="-342900" algn="l" rtl="0">
              <a:buFont typeface="Wingdings" pitchFamily="2" charset="2"/>
              <a:buChar char="Ø"/>
              <a:defRPr/>
            </a:pPr>
            <a:r>
              <a:rPr lang="tr" sz="1950" b="1" i="0" u="none" baseline="0" dirty="0">
                <a:solidFill>
                  <a:srgbClr val="FF0000"/>
                </a:solidFill>
              </a:rPr>
              <a:t>KOLLUK KUVVETLERİ:</a:t>
            </a:r>
          </a:p>
          <a:p>
            <a:pPr marL="285750" indent="-285750" algn="just" rtl="0">
              <a:buFont typeface="Arial" panose="020B0604020202020204" pitchFamily="34" charset="0"/>
              <a:buChar char="•"/>
              <a:defRPr/>
            </a:pPr>
            <a:r>
              <a:rPr lang="tr" sz="1900" b="1" i="0" u="none" baseline="0" dirty="0"/>
              <a:t>Vakaya bağlı olarak gerekli tüm delil toplama eylemlerinde</a:t>
            </a:r>
            <a:r>
              <a:rPr lang="tr" sz="1900" b="0" i="0" u="none" baseline="0" dirty="0"/>
              <a:t> (örneğin verilerin koruma altına alınması, veri sunma, arama ve el koyma, tutuklama, sorgulama, duruşma, adli bilişim uzmanlarının katılımı vb.)  emirler/arama izinleri olmalıdır</a:t>
            </a:r>
          </a:p>
          <a:p>
            <a:pPr marL="285750" indent="-285750" algn="just" rtl="0">
              <a:buFont typeface="Arial" panose="020B0604020202020204" pitchFamily="34" charset="0"/>
              <a:buChar char="•"/>
              <a:defRPr/>
            </a:pPr>
            <a:endParaRPr lang="tr" sz="1900" b="1" dirty="0"/>
          </a:p>
          <a:p>
            <a:pPr marL="285750" indent="-285750" algn="just" rtl="0">
              <a:buFont typeface="Arial" panose="020B0604020202020204" pitchFamily="34" charset="0"/>
              <a:buChar char="•"/>
              <a:defRPr/>
            </a:pPr>
            <a:r>
              <a:rPr lang="tr" sz="1900" b="1" i="0" u="none" baseline="0" dirty="0"/>
              <a:t>Gerekli emirlerin/arama izinlerinin alınması üzerine</a:t>
            </a:r>
            <a:r>
              <a:rPr lang="tr" sz="1900" b="0" i="0" u="none" baseline="0" dirty="0"/>
              <a:t>, yasalara ve konuşlandırma prosedürlerine uygun olarak hızlı bir şekilde konuşlandırılır</a:t>
            </a:r>
          </a:p>
          <a:p>
            <a:pPr marL="285750" indent="-285750" algn="just" rtl="0">
              <a:buFont typeface="Arial" panose="020B0604020202020204" pitchFamily="34" charset="0"/>
              <a:buChar char="•"/>
              <a:defRPr/>
            </a:pPr>
            <a:endParaRPr lang="tr" sz="1900" dirty="0"/>
          </a:p>
          <a:p>
            <a:pPr marL="342900" indent="-342900" algn="just" rtl="0">
              <a:buFont typeface="Arial" panose="020B0604020202020204" pitchFamily="34" charset="0"/>
              <a:buChar char="•"/>
              <a:defRPr/>
            </a:pPr>
            <a:r>
              <a:rPr lang="tr" sz="1900" b="1" i="0" u="none" baseline="0" dirty="0"/>
              <a:t>Emirlere/arama izinlerine uygun olarak kişileri, eşyaları ve elektronik delilleri güvence altına alır</a:t>
            </a:r>
            <a:endParaRPr lang="tr" sz="1900" b="1" dirty="0"/>
          </a:p>
          <a:p>
            <a:pPr marL="342900" indent="-342900" algn="just" rtl="0">
              <a:buFont typeface="Arial" panose="020B0604020202020204" pitchFamily="34" charset="0"/>
              <a:buChar char="•"/>
              <a:defRPr/>
            </a:pPr>
            <a:r>
              <a:rPr lang="tr" sz="1900" b="0" i="0" u="none" baseline="0" dirty="0"/>
              <a:t>Sonuçları </a:t>
            </a:r>
            <a:r>
              <a:rPr lang="tr" sz="1900" b="1" i="0" u="none" baseline="0" dirty="0"/>
              <a:t>yetkili makama bildirir</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16</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16</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31022" y="952123"/>
            <a:ext cx="4572000" cy="5655394"/>
          </a:xfrm>
          <a:prstGeom prst="rect">
            <a:avLst/>
          </a:prstGeom>
        </p:spPr>
        <p:txBody>
          <a:bodyPr>
            <a:spAutoFit/>
          </a:bodyPr>
          <a:lstStyle/>
          <a:p>
            <a:pPr marL="342900" indent="-342900" algn="l" rtl="0">
              <a:buFont typeface="Wingdings" pitchFamily="2" charset="2"/>
              <a:buChar char="Ø"/>
              <a:defRPr/>
            </a:pPr>
            <a:r>
              <a:rPr lang="tr" sz="1950" b="1" i="0" u="none" baseline="0">
                <a:solidFill>
                  <a:srgbClr val="FF0000"/>
                </a:solidFill>
              </a:rPr>
              <a:t>SAVCILIK:</a:t>
            </a:r>
          </a:p>
          <a:p>
            <a:pPr marL="342900" indent="-342900" algn="just" rtl="0">
              <a:buFont typeface="Arial" panose="020B0604020202020204" pitchFamily="34" charset="0"/>
              <a:buChar char="•"/>
              <a:defRPr/>
            </a:pPr>
            <a:r>
              <a:rPr lang="tr" b="1" i="0" u="none" baseline="0"/>
              <a:t>Kolluk kuvvetlerinden</a:t>
            </a:r>
            <a:r>
              <a:rPr lang="tr" b="0" i="0" u="none" baseline="0"/>
              <a:t> siber suçun işlendiğine dair makul şüphe olduğu hakkında bir bildirim (veya yasal eşdeğeri) alır</a:t>
            </a:r>
          </a:p>
          <a:p>
            <a:pPr marL="342900" indent="-342900" algn="just" rtl="0">
              <a:buFont typeface="Arial" panose="020B0604020202020204" pitchFamily="34" charset="0"/>
              <a:buChar char="•"/>
              <a:defRPr/>
            </a:pPr>
            <a:r>
              <a:rPr lang="tr" b="1" i="0" u="none" baseline="0"/>
              <a:t>Koordinasyon ve soruşturma </a:t>
            </a:r>
            <a:r>
              <a:rPr lang="tr" b="0" i="0" u="none" baseline="0"/>
              <a:t>yönetimi için acilen davayı ve yürütme savcılarını tahsis eder</a:t>
            </a:r>
          </a:p>
          <a:p>
            <a:pPr marL="342900" indent="-342900" algn="just" rtl="0">
              <a:buFont typeface="Arial" panose="020B0604020202020204" pitchFamily="34" charset="0"/>
              <a:buChar char="•"/>
              <a:defRPr/>
            </a:pPr>
            <a:r>
              <a:rPr lang="tr" b="1" i="0" u="none" baseline="0"/>
              <a:t>Farklı davalar</a:t>
            </a:r>
            <a:r>
              <a:rPr lang="tr" b="0" i="0" u="none" baseline="0"/>
              <a:t> için talep edilen emirler/arama izinlerini verir </a:t>
            </a:r>
          </a:p>
          <a:p>
            <a:pPr marL="342900" indent="-342900" algn="just" rtl="0">
              <a:buFont typeface="Arial" panose="020B0604020202020204" pitchFamily="34" charset="0"/>
              <a:buChar char="•"/>
              <a:defRPr/>
            </a:pPr>
            <a:r>
              <a:rPr lang="tr" b="1" i="0" u="none" baseline="0"/>
              <a:t>Polisin üstlendiği</a:t>
            </a:r>
            <a:r>
              <a:rPr lang="tr" b="0" i="0" u="none" baseline="0"/>
              <a:t> eylemlerdeki gelişmelere derhal yanıt vermeye hazırdır</a:t>
            </a:r>
          </a:p>
          <a:p>
            <a:pPr marL="342900" indent="-342900" algn="just" rtl="0">
              <a:buFont typeface="Arial" panose="020B0604020202020204" pitchFamily="34" charset="0"/>
              <a:buChar char="•"/>
              <a:defRPr/>
            </a:pPr>
            <a:r>
              <a:rPr lang="tr" b="1" i="0" u="none" baseline="0"/>
              <a:t>Gerekli usul işlemleri </a:t>
            </a:r>
            <a:r>
              <a:rPr lang="tr" b="0" i="0" u="none" baseline="0"/>
              <a:t>hakkında karar vermeye hazırdır ve gerekirse Mahkeme ile iletişim kurar</a:t>
            </a:r>
          </a:p>
          <a:p>
            <a:pPr marL="342900" indent="-342900" algn="just" rtl="0">
              <a:buFont typeface="Arial" panose="020B0604020202020204" pitchFamily="34" charset="0"/>
              <a:buChar char="•"/>
              <a:defRPr/>
            </a:pPr>
            <a:r>
              <a:rPr lang="tr" b="1" i="0" u="none" baseline="0"/>
              <a:t>Adli bilişim uzmanları</a:t>
            </a:r>
            <a:r>
              <a:rPr lang="tr" b="0" i="0" u="none" baseline="0"/>
              <a:t> gibi ek kaynakların katılımını sağlamaya hazırdır </a:t>
            </a: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17</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17</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101397"/>
          </a:xfrm>
          <a:prstGeom prst="rect">
            <a:avLst/>
          </a:prstGeom>
        </p:spPr>
        <p:txBody>
          <a:bodyPr>
            <a:spAutoFit/>
          </a:bodyPr>
          <a:lstStyle/>
          <a:p>
            <a:pPr marL="342900" indent="-342900">
              <a:buFont typeface="Wingdings" pitchFamily="2" charset="2"/>
              <a:buChar char="Ø"/>
              <a:defRPr/>
            </a:pPr>
            <a:r>
              <a:rPr lang="tr" sz="1950" b="1" dirty="0">
                <a:solidFill>
                  <a:srgbClr val="FF0000"/>
                </a:solidFill>
              </a:rPr>
              <a:t>MAHKEME/SORGU H</a:t>
            </a:r>
            <a:r>
              <a:rPr lang="tr-TR" sz="1950" b="1" dirty="0">
                <a:solidFill>
                  <a:srgbClr val="FF0000"/>
                </a:solidFill>
              </a:rPr>
              <a:t>Â</a:t>
            </a:r>
            <a:r>
              <a:rPr lang="tr" sz="1950" b="1" dirty="0">
                <a:solidFill>
                  <a:srgbClr val="FF0000"/>
                </a:solidFill>
              </a:rPr>
              <a:t>K</a:t>
            </a:r>
            <a:r>
              <a:rPr lang="tr" sz="1950" b="1" i="0" u="none" baseline="0" dirty="0">
                <a:solidFill>
                  <a:srgbClr val="FF0000"/>
                </a:solidFill>
              </a:rPr>
              <a:t>İMİ:</a:t>
            </a:r>
          </a:p>
          <a:p>
            <a:pPr marL="342900" indent="-342900" algn="just" rtl="0">
              <a:buFont typeface="Arial" panose="020B0604020202020204" pitchFamily="34" charset="0"/>
              <a:buChar char="•"/>
              <a:defRPr/>
            </a:pPr>
            <a:r>
              <a:rPr lang="tr" b="1" i="0" u="none" baseline="0" dirty="0"/>
              <a:t>Siber suç davalarıyla</a:t>
            </a:r>
            <a:r>
              <a:rPr lang="tr" b="0" i="0" u="none" baseline="0" dirty="0"/>
              <a:t> ilgili olarak yetkili kolluk kuvvetleri veya savcılık ile iletişime geçmeye hazırdır</a:t>
            </a:r>
          </a:p>
          <a:p>
            <a:pPr marL="342900" indent="-342900" algn="just" rtl="0">
              <a:buFont typeface="Arial" panose="020B0604020202020204" pitchFamily="34" charset="0"/>
              <a:buChar char="•"/>
              <a:defRPr/>
            </a:pPr>
            <a:r>
              <a:rPr lang="tr" b="1" i="0" u="none" baseline="0" dirty="0"/>
              <a:t>Yetkili makamlar tarafından</a:t>
            </a:r>
            <a:r>
              <a:rPr lang="tr" b="0" i="0" u="none" baseline="0" dirty="0"/>
              <a:t> sunulan yasal belgelere derhal yanıt vermeye hazırdır</a:t>
            </a:r>
          </a:p>
          <a:p>
            <a:pPr marL="342900" indent="-342900" algn="just" rtl="0">
              <a:buFont typeface="Arial" panose="020B0604020202020204" pitchFamily="34" charset="0"/>
              <a:buChar char="•"/>
              <a:defRPr/>
            </a:pPr>
            <a:r>
              <a:rPr lang="tr" b="1" i="0" u="none" baseline="0" dirty="0"/>
              <a:t>Usul işlemlerinin</a:t>
            </a:r>
            <a:r>
              <a:rPr lang="tr" b="0" i="0" u="none" baseline="0" dirty="0"/>
              <a:t> akışını sağlamak için ek insan kaynaklarını ve teknik kaynakları derhal devreye almaya hazırdır</a:t>
            </a:r>
          </a:p>
          <a:p>
            <a:pPr marL="342900" indent="-342900" algn="just" rtl="0">
              <a:buFont typeface="Arial" panose="020B0604020202020204" pitchFamily="34" charset="0"/>
              <a:buChar char="•"/>
              <a:defRPr/>
            </a:pPr>
            <a:r>
              <a:rPr lang="tr" b="1" i="0" u="none" baseline="0" dirty="0"/>
              <a:t>Kolluk kuvvetleri/savcılık/savunma </a:t>
            </a:r>
            <a:r>
              <a:rPr lang="tr" b="0" i="0" u="none" baseline="0" dirty="0"/>
              <a:t>tarafından sunulan yasal belgelere dayanarak derhal karar vermeye hazırdır</a:t>
            </a:r>
          </a:p>
          <a:p>
            <a:pPr marL="342900" indent="-342900" algn="just" rtl="0">
              <a:buFont typeface="Arial" panose="020B0604020202020204" pitchFamily="34" charset="0"/>
              <a:buChar char="•"/>
              <a:defRPr/>
            </a:pPr>
            <a:r>
              <a:rPr lang="tr" b="1" i="0" u="none" baseline="0" dirty="0"/>
              <a:t>Siber suçla ilgili </a:t>
            </a:r>
            <a:r>
              <a:rPr lang="tr" b="0" i="0" u="none" baseline="0" dirty="0"/>
              <a:t>davaları güvence altına almak ve korumak için ek yasal önlemler almaya hazırdır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18</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18</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79362" y="1017304"/>
            <a:ext cx="4572000" cy="5539978"/>
          </a:xfrm>
          <a:prstGeom prst="rect">
            <a:avLst/>
          </a:prstGeom>
        </p:spPr>
        <p:txBody>
          <a:bodyPr>
            <a:spAutoFit/>
          </a:bodyPr>
          <a:lstStyle/>
          <a:p>
            <a:pPr marL="342900" indent="-342900" algn="l" rtl="0">
              <a:buFont typeface="Wingdings" pitchFamily="2" charset="2"/>
              <a:buChar char="Ø"/>
              <a:defRPr/>
            </a:pPr>
            <a:r>
              <a:rPr lang="tr" b="1" i="0" u="none" baseline="0" dirty="0">
                <a:solidFill>
                  <a:srgbClr val="FF0000"/>
                </a:solidFill>
              </a:rPr>
              <a:t>ANGLO-SAKSON HUKUKU - KITA AVRUPASI HUKUKU FARKLILIKLARI</a:t>
            </a:r>
            <a:r>
              <a:rPr lang="tr" sz="1950" b="1" i="0" u="none" baseline="0" dirty="0">
                <a:solidFill>
                  <a:srgbClr val="FF0000"/>
                </a:solidFill>
              </a:rPr>
              <a:t>:</a:t>
            </a:r>
          </a:p>
          <a:p>
            <a:pPr marL="342900" indent="-342900" algn="l" rtl="0">
              <a:buFont typeface="Wingdings" pitchFamily="2" charset="2"/>
              <a:buChar char="Ø"/>
              <a:defRPr/>
            </a:pPr>
            <a:endParaRPr lang="tr" sz="1950" b="1" dirty="0">
              <a:solidFill>
                <a:srgbClr val="FF0000"/>
              </a:solidFill>
            </a:endParaRPr>
          </a:p>
          <a:p>
            <a:pPr marL="342900" indent="-342900" algn="just" rtl="0">
              <a:buFont typeface="Arial" panose="020B0604020202020204" pitchFamily="34" charset="0"/>
              <a:buChar char="•"/>
              <a:defRPr/>
            </a:pPr>
            <a:r>
              <a:rPr lang="tr" sz="1700" b="1" i="0" u="none" baseline="0" dirty="0"/>
              <a:t>ASH ülkelerinin çoğu, bağımsız olarak soruşturma yürütmek için Kolluk Kuvvetlerine yetki verir;</a:t>
            </a:r>
            <a:r>
              <a:rPr lang="tr" sz="1700" b="0" i="0" u="none" baseline="0" dirty="0"/>
              <a:t> Savcılık ve Mahkeme sürece doğrudan dahil olmaz</a:t>
            </a:r>
          </a:p>
          <a:p>
            <a:pPr marL="342900" indent="-342900" algn="just" rtl="0">
              <a:buFont typeface="Arial" panose="020B0604020202020204" pitchFamily="34" charset="0"/>
              <a:buChar char="•"/>
              <a:defRPr/>
            </a:pPr>
            <a:r>
              <a:rPr lang="tr" sz="1700" b="1" i="0" u="none" baseline="0" dirty="0"/>
              <a:t>KAH ülkelerinin çoğu, Kolluk Kuvvetlerinin soruşturma yürütmesine izin vermez; </a:t>
            </a:r>
            <a:r>
              <a:rPr lang="tr" sz="1700" b="0" i="0" u="none" baseline="0" dirty="0"/>
              <a:t>Savcılık ve Mahkeme emirlerine göre işlem yaparlar</a:t>
            </a:r>
          </a:p>
          <a:p>
            <a:pPr marL="342900" indent="-342900" algn="just" rtl="0">
              <a:buFont typeface="Arial" panose="020B0604020202020204" pitchFamily="34" charset="0"/>
              <a:buChar char="•"/>
              <a:defRPr/>
            </a:pPr>
            <a:r>
              <a:rPr lang="tr" sz="1700" b="1" i="0" u="none" baseline="0" dirty="0"/>
              <a:t>Karma sistemlerin varlığı</a:t>
            </a:r>
            <a:r>
              <a:rPr lang="tr" sz="1700" b="0" i="0" u="none" baseline="0" dirty="0"/>
              <a:t> - Kolluk Kuvvetleri, Savcılık ve Mahkeme etkileşiminin farklı yerel kombinasyonları</a:t>
            </a:r>
          </a:p>
          <a:p>
            <a:pPr marL="342900" indent="-342900" algn="just" rtl="0">
              <a:buFont typeface="Arial" panose="020B0604020202020204" pitchFamily="34" charset="0"/>
              <a:buChar char="•"/>
              <a:defRPr/>
            </a:pPr>
            <a:r>
              <a:rPr lang="tr" sz="1900" b="1" i="0" u="none" baseline="0" dirty="0"/>
              <a:t>Kabul edilebilirlik aynıdır ve İddianamenin sunulması için yasal eşik karşılandığında dava Mahkeme için hazırdır!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19</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19</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dirty="0">
                <a:ea typeface="ＭＳ Ｐゴシック" pitchFamily="34" charset="-128"/>
              </a:rPr>
              <a:t>Gündem</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endParaRPr lang="tr" sz="2000" i="1" dirty="0"/>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4278094"/>
          </a:xfrm>
          <a:prstGeom prst="rect">
            <a:avLst/>
          </a:prstGeom>
        </p:spPr>
        <p:txBody>
          <a:bodyPr wrap="square">
            <a:spAutoFit/>
          </a:bodyPr>
          <a:lstStyle/>
          <a:p>
            <a:pPr marL="342900" indent="-342900" algn="l" rtl="0" eaLnBrk="1" hangingPunct="1">
              <a:lnSpc>
                <a:spcPct val="80000"/>
              </a:lnSpc>
              <a:buFont typeface="Wingdings" pitchFamily="2" charset="2"/>
              <a:buChar char="Ø"/>
            </a:pPr>
            <a:r>
              <a:rPr lang="tr" sz="2000" b="1" i="0" u="none" baseline="0" dirty="0"/>
              <a:t>Bölüm Bir</a:t>
            </a:r>
          </a:p>
          <a:p>
            <a:pPr marL="342900" indent="-342900" algn="l" rtl="0" eaLnBrk="1" hangingPunct="1">
              <a:lnSpc>
                <a:spcPct val="80000"/>
              </a:lnSpc>
              <a:buFont typeface="Wingdings" pitchFamily="2" charset="2"/>
              <a:buChar char="ü"/>
            </a:pPr>
            <a:r>
              <a:rPr lang="tr" sz="2000" b="0" i="1" u="none" baseline="0" dirty="0"/>
              <a:t>Yetkili Siber Suç Makamları</a:t>
            </a:r>
          </a:p>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r>
              <a:rPr lang="tr" sz="2000" b="1" i="0" u="none" baseline="0" dirty="0"/>
              <a:t>Bölüm İki</a:t>
            </a:r>
          </a:p>
          <a:p>
            <a:pPr marL="342900" indent="-342900" algn="l" rtl="0" eaLnBrk="1" hangingPunct="1">
              <a:lnSpc>
                <a:spcPct val="80000"/>
              </a:lnSpc>
              <a:buFont typeface="Wingdings" pitchFamily="2" charset="2"/>
              <a:buChar char="ü"/>
            </a:pPr>
            <a:r>
              <a:rPr lang="tr" sz="2000" b="0" i="1" u="none" baseline="0" dirty="0"/>
              <a:t>Siber Suç Soruşturmalarına Dair Temel Kavramlar</a:t>
            </a:r>
          </a:p>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r>
              <a:rPr lang="tr" sz="2000" b="1" i="0" u="none" baseline="0" dirty="0"/>
              <a:t>Bölüm Üç</a:t>
            </a:r>
          </a:p>
          <a:p>
            <a:pPr marL="342900" indent="-342900" algn="l" rtl="0">
              <a:lnSpc>
                <a:spcPct val="80000"/>
              </a:lnSpc>
              <a:buFont typeface="Wingdings" pitchFamily="2" charset="2"/>
              <a:buChar char="ü"/>
            </a:pPr>
            <a:r>
              <a:rPr lang="tr" sz="2000" b="0" i="1" u="none" baseline="0" dirty="0">
                <a:ea typeface="ＭＳ Ｐゴシック" charset="0"/>
                <a:cs typeface="ＭＳ Ｐゴシック" charset="0"/>
              </a:rPr>
              <a:t>Bazı Uluslararası Deneyimler</a:t>
            </a:r>
          </a:p>
          <a:p>
            <a:pPr marL="342900" indent="-342900" algn="l" rtl="0">
              <a:lnSpc>
                <a:spcPct val="80000"/>
              </a:lnSpc>
              <a:buFont typeface="Wingdings" pitchFamily="2" charset="2"/>
              <a:buChar char="ü"/>
            </a:pPr>
            <a:endParaRPr lang="tr" sz="2000" i="1" dirty="0">
              <a:ea typeface="ＭＳ Ｐゴシック" charset="0"/>
            </a:endParaRPr>
          </a:p>
          <a:p>
            <a:pPr marL="342900" indent="-342900" algn="l" rtl="0" eaLnBrk="1" hangingPunct="1">
              <a:lnSpc>
                <a:spcPct val="80000"/>
              </a:lnSpc>
              <a:buFont typeface="Wingdings" pitchFamily="2" charset="2"/>
              <a:buChar char="Ø"/>
            </a:pPr>
            <a:r>
              <a:rPr lang="tr" sz="2000" b="1" i="0" u="none" baseline="0" dirty="0"/>
              <a:t>Bölüm Dört</a:t>
            </a:r>
          </a:p>
          <a:p>
            <a:pPr marL="342900" indent="-342900" algn="l" rtl="0">
              <a:lnSpc>
                <a:spcPct val="80000"/>
              </a:lnSpc>
              <a:buFont typeface="Wingdings" pitchFamily="2" charset="2"/>
              <a:buChar char="ü"/>
            </a:pPr>
            <a:r>
              <a:rPr lang="tr" sz="2000" b="0" i="1" u="none" baseline="0" dirty="0"/>
              <a:t>Yerel Deneyimler</a:t>
            </a:r>
          </a:p>
          <a:p>
            <a:pPr marL="342900" indent="-342900" algn="l" rtl="0">
              <a:lnSpc>
                <a:spcPct val="80000"/>
              </a:lnSpc>
              <a:buFont typeface="Wingdings" pitchFamily="2" charset="2"/>
              <a:buChar char="ü"/>
            </a:pPr>
            <a:endParaRPr lang="tr" sz="2000" i="1" dirty="0"/>
          </a:p>
          <a:p>
            <a:pPr marL="342900" indent="-342900" algn="l" rtl="0">
              <a:lnSpc>
                <a:spcPct val="80000"/>
              </a:lnSpc>
              <a:buFont typeface="Wingdings" pitchFamily="2" charset="2"/>
              <a:buChar char="Ø"/>
            </a:pPr>
            <a:r>
              <a:rPr lang="tr" sz="2000" b="1" i="0" u="none" baseline="0" dirty="0"/>
              <a:t>Bölüm Beş</a:t>
            </a:r>
            <a:endParaRPr lang="tr" sz="2000" dirty="0"/>
          </a:p>
          <a:p>
            <a:pPr marL="342900" indent="-342900" algn="l" rtl="0">
              <a:lnSpc>
                <a:spcPct val="80000"/>
              </a:lnSpc>
              <a:buFont typeface="Wingdings" pitchFamily="2" charset="2"/>
              <a:buChar char="ü"/>
            </a:pPr>
            <a:r>
              <a:rPr lang="tr" sz="2000" b="0" i="1" u="none" baseline="0" dirty="0"/>
              <a:t>Özet</a:t>
            </a:r>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4"/>
          <a:stretch>
            <a:fillRect/>
          </a:stretch>
        </p:blipFill>
        <p:spPr>
          <a:xfrm>
            <a:off x="5016470" y="2607361"/>
            <a:ext cx="3345197" cy="2221992"/>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386090"/>
          </a:xfrm>
          <a:prstGeom prst="rect">
            <a:avLst/>
          </a:prstGeom>
        </p:spPr>
        <p:txBody>
          <a:bodyPr>
            <a:spAutoFit/>
          </a:bodyPr>
          <a:lstStyle/>
          <a:p>
            <a:pPr marL="342900" indent="-342900" algn="l" rtl="0">
              <a:buFont typeface="Wingdings" pitchFamily="2" charset="2"/>
              <a:buChar char="Ø"/>
              <a:defRPr/>
            </a:pPr>
            <a:r>
              <a:rPr lang="tr" sz="1950" b="1" i="0" u="none" baseline="0">
                <a:solidFill>
                  <a:srgbClr val="FF0000"/>
                </a:solidFill>
              </a:rPr>
              <a:t>DİĞER İLGİLİ MAKAMLAR/YETKİLİLER:</a:t>
            </a:r>
          </a:p>
          <a:p>
            <a:pPr marL="342900" indent="-342900" algn="l" rtl="0">
              <a:buFont typeface="Wingdings" pitchFamily="2" charset="2"/>
              <a:buChar char="Ø"/>
              <a:defRPr/>
            </a:pPr>
            <a:endParaRPr lang="tr" sz="1950" b="1" dirty="0">
              <a:solidFill>
                <a:srgbClr val="FF0000"/>
              </a:solidFill>
            </a:endParaRPr>
          </a:p>
          <a:p>
            <a:pPr marL="342900" indent="-342900" algn="just" rtl="0">
              <a:buFont typeface="Arial" panose="020B0604020202020204" pitchFamily="34" charset="0"/>
              <a:buChar char="•"/>
              <a:defRPr/>
            </a:pPr>
            <a:r>
              <a:rPr lang="tr" sz="1900" b="1" i="0" u="none" baseline="0"/>
              <a:t>Yetkili siber suç</a:t>
            </a:r>
            <a:r>
              <a:rPr lang="tr" sz="1900" b="0" i="0" u="none" baseline="0"/>
              <a:t> soruşturma makamları ile iletişime geçmeye hazırdır</a:t>
            </a:r>
          </a:p>
          <a:p>
            <a:pPr marL="342900" indent="-342900" algn="just" rtl="0">
              <a:buFont typeface="Arial" panose="020B0604020202020204" pitchFamily="34" charset="0"/>
              <a:buChar char="•"/>
              <a:defRPr/>
            </a:pPr>
            <a:r>
              <a:rPr lang="tr" sz="1900" b="1" i="0" u="none" baseline="0"/>
              <a:t>Siber suçlarla </a:t>
            </a:r>
            <a:r>
              <a:rPr lang="tr" sz="1900" b="0" i="0" u="none" baseline="0"/>
              <a:t>ilgili talepler için eğitimli personele sahiptir</a:t>
            </a:r>
          </a:p>
          <a:p>
            <a:pPr marL="342900" indent="-342900" algn="just" rtl="0">
              <a:buFont typeface="Arial" panose="020B0604020202020204" pitchFamily="34" charset="0"/>
              <a:buChar char="•"/>
              <a:defRPr/>
            </a:pPr>
            <a:r>
              <a:rPr lang="tr" sz="1900" b="1" i="0" u="none" baseline="0"/>
              <a:t>İstenen bilgileri</a:t>
            </a:r>
            <a:r>
              <a:rPr lang="tr" sz="1900" b="0" i="0" u="none" baseline="0"/>
              <a:t> veya işlemleri en kısa sürede sağlamaya hazırdır</a:t>
            </a:r>
          </a:p>
          <a:p>
            <a:pPr marL="342900" indent="-342900" algn="just" rtl="0">
              <a:buFont typeface="Arial" panose="020B0604020202020204" pitchFamily="34" charset="0"/>
              <a:buChar char="•"/>
              <a:defRPr/>
            </a:pPr>
            <a:r>
              <a:rPr lang="tr" sz="1900" b="1" i="0" u="none" baseline="0"/>
              <a:t>Yetkili makamla</a:t>
            </a:r>
            <a:r>
              <a:rPr lang="tr" sz="1900" b="0" i="0" u="none" baseline="0"/>
              <a:t> iletişime engel olmadan devam etmeye hazırdır</a:t>
            </a:r>
          </a:p>
          <a:p>
            <a:pPr marL="342900" indent="-342900" algn="just" rtl="0">
              <a:buFont typeface="Arial" panose="020B0604020202020204" pitchFamily="34" charset="0"/>
              <a:buChar char="•"/>
              <a:defRPr/>
            </a:pPr>
            <a:r>
              <a:rPr lang="tr" sz="1900" b="1" i="0" u="none" baseline="0"/>
              <a:t>Soruşturma sırasında</a:t>
            </a:r>
            <a:r>
              <a:rPr lang="tr" sz="1900" b="0" i="0" u="none" baseline="0"/>
              <a:t> resmi sıfatla katılmaya hazırdır</a:t>
            </a:r>
          </a:p>
        </p:txBody>
      </p:sp>
      <p:pic>
        <p:nvPicPr>
          <p:cNvPr id="5" name="Picture 4">
            <a:extLst>
              <a:ext uri="{FF2B5EF4-FFF2-40B4-BE49-F238E27FC236}">
                <a16:creationId xmlns:a16="http://schemas.microsoft.com/office/drawing/2014/main" id="{962B16B7-0C78-2E44-A2C9-E1E5DC9EE99A}"/>
              </a:ext>
            </a:extLst>
          </p:cNvPr>
          <p:cNvPicPr>
            <a:picLocks noChangeAspect="1"/>
          </p:cNvPicPr>
          <p:nvPr/>
        </p:nvPicPr>
        <p:blipFill>
          <a:blip r:embed="rId4"/>
          <a:stretch>
            <a:fillRect/>
          </a:stretch>
        </p:blipFill>
        <p:spPr>
          <a:xfrm>
            <a:off x="5070420" y="2650963"/>
            <a:ext cx="3462020" cy="2145477"/>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20</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20</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3197719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Siber Suç Soruşturmalarına </a:t>
            </a:r>
          </a:p>
          <a:p>
            <a:pPr algn="r" rtl="0">
              <a:lnSpc>
                <a:spcPct val="80000"/>
              </a:lnSpc>
            </a:pPr>
            <a:r>
              <a:rPr lang="tr" sz="3200" b="1" i="0" u="none" baseline="0">
                <a:ea typeface="ＭＳ Ｐゴシック" charset="0"/>
                <a:cs typeface="ＭＳ Ｐゴシック" charset="0"/>
              </a:rPr>
              <a:t>Dair Temel Kavramlar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21</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21</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382670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rtl="0">
              <a:buFont typeface="Arial" charset="0"/>
              <a:buNone/>
              <a:defRPr/>
            </a:pPr>
            <a:r>
              <a:rPr lang="tr" sz="3200" b="1" i="0" u="none" baseline="0">
                <a:solidFill>
                  <a:schemeClr val="bg1"/>
                </a:solidFill>
              </a:rPr>
              <a:t>Siber Suç Soruşturmalarına </a:t>
            </a:r>
          </a:p>
          <a:p>
            <a:pPr marL="0" indent="0" algn="r" rtl="0">
              <a:buFont typeface="Arial" charset="0"/>
              <a:buNone/>
              <a:defRPr/>
            </a:pPr>
            <a:r>
              <a:rPr lang="tr" sz="3200" b="1" i="0" u="none" baseline="0">
                <a:solidFill>
                  <a:schemeClr val="bg1"/>
                </a:solidFill>
              </a:rPr>
              <a:t>Genel Bakış</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09489" y="2692650"/>
            <a:ext cx="8525021" cy="2062103"/>
          </a:xfrm>
          <a:prstGeom prst="rect">
            <a:avLst/>
          </a:prstGeom>
        </p:spPr>
        <p:txBody>
          <a:bodyPr wrap="square">
            <a:spAutoFit/>
          </a:bodyPr>
          <a:lstStyle/>
          <a:p>
            <a:pPr algn="ctr" rtl="0" eaLnBrk="1" hangingPunct="1">
              <a:lnSpc>
                <a:spcPct val="80000"/>
              </a:lnSpc>
            </a:pPr>
            <a:r>
              <a:rPr lang="tr" sz="3200" b="1" i="0" u="none" baseline="0">
                <a:ea typeface="ＭＳ Ｐゴシック" charset="0"/>
                <a:cs typeface="ＭＳ Ｐゴシック" charset="0"/>
              </a:rPr>
              <a:t>Bölüm Üç</a:t>
            </a:r>
          </a:p>
          <a:p>
            <a:pPr algn="ctr" rtl="0">
              <a:lnSpc>
                <a:spcPct val="80000"/>
              </a:lnSpc>
            </a:pPr>
            <a:br>
              <a:rPr lang="tr" sz="3200" b="1">
                <a:ea typeface="ＭＳ Ｐゴシック" charset="0"/>
                <a:cs typeface="ＭＳ Ｐゴシック" charset="0"/>
              </a:rPr>
            </a:br>
            <a:r>
              <a:rPr lang="tr" sz="3200" b="1" i="0" u="none" baseline="0">
                <a:ea typeface="ＭＳ Ｐゴシック" charset="0"/>
                <a:cs typeface="ＭＳ Ｐゴシック" charset="0"/>
              </a:rPr>
              <a:t>Bazı Uluslararası Deneyimler</a:t>
            </a:r>
          </a:p>
          <a:p>
            <a:pPr algn="ctr" rtl="0">
              <a:lnSpc>
                <a:spcPct val="80000"/>
              </a:lnSpc>
            </a:pPr>
            <a:endParaRPr lang="tr" sz="3200" b="1" dirty="0">
              <a:ea typeface="ＭＳ Ｐゴシック" charset="0"/>
              <a:cs typeface="ＭＳ Ｐゴシック" charset="0"/>
            </a:endParaRPr>
          </a:p>
          <a:p>
            <a:pPr algn="ctr" rtl="0">
              <a:lnSpc>
                <a:spcPct val="80000"/>
              </a:lnSpc>
            </a:pPr>
            <a:r>
              <a:rPr lang="tr" sz="3200" b="1" i="0" u="none" baseline="0">
                <a:ea typeface="ＭＳ Ｐゴシック" charset="0"/>
              </a:rPr>
              <a:t>Sözleşmeye Taraf: Sırbistan</a:t>
            </a:r>
            <a:endParaRPr lang="tr" sz="3200" b="1" dirty="0"/>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22</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22</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Bazı Uluslararası </a:t>
            </a:r>
          </a:p>
          <a:p>
            <a:pPr algn="r" rtl="0">
              <a:lnSpc>
                <a:spcPct val="80000"/>
              </a:lnSpc>
            </a:pPr>
            <a:r>
              <a:rPr lang="tr" sz="3200" b="1" i="0" u="none" baseline="0">
                <a:ea typeface="ＭＳ Ｐゴシック" charset="0"/>
                <a:cs typeface="ＭＳ Ｐゴシック" charset="0"/>
              </a:rPr>
              <a:t>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pic>
        <p:nvPicPr>
          <p:cNvPr id="16" name="Picture 3" descr="C:\Users\Branko Stamenkovic\Desktop\serbia-montenegro-map-highly-detailed-vector-administrative-regions-main-cities-roads-31188511.jpg">
            <a:extLst>
              <a:ext uri="{FF2B5EF4-FFF2-40B4-BE49-F238E27FC236}">
                <a16:creationId xmlns:a16="http://schemas.microsoft.com/office/drawing/2014/main" id="{6D4F5428-B426-F648-BC87-A2324FED926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82640" y="1352550"/>
            <a:ext cx="4202009" cy="50069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Branko Stamenkovic\Desktop\serbia-location-in-world-map.jpg">
            <a:extLst>
              <a:ext uri="{FF2B5EF4-FFF2-40B4-BE49-F238E27FC236}">
                <a16:creationId xmlns:a16="http://schemas.microsoft.com/office/drawing/2014/main" id="{200DCC18-D238-B448-A286-7B62C6A2F0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40" y="1916832"/>
            <a:ext cx="4864100" cy="364807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23</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23</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Bazı Uluslararası </a:t>
            </a:r>
          </a:p>
          <a:p>
            <a:pPr algn="r" rtl="0">
              <a:lnSpc>
                <a:spcPct val="80000"/>
              </a:lnSpc>
            </a:pPr>
            <a:r>
              <a:rPr lang="tr" sz="3200" b="1" i="0" u="none" baseline="0">
                <a:ea typeface="ＭＳ Ｐゴシック" charset="0"/>
                <a:cs typeface="ＭＳ Ｐゴシック" charset="0"/>
              </a:rPr>
              <a:t>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770811"/>
          </a:xfrm>
          <a:prstGeom prst="rect">
            <a:avLst/>
          </a:prstGeom>
        </p:spPr>
        <p:txBody>
          <a:bodyPr>
            <a:spAutoFit/>
          </a:bodyPr>
          <a:lstStyle/>
          <a:p>
            <a:pPr marL="342900" indent="-342900" algn="l" rtl="0">
              <a:buFont typeface="Wingdings" pitchFamily="2" charset="2"/>
              <a:buChar char="Ø"/>
            </a:pPr>
            <a:r>
              <a:rPr lang="tr" sz="2000" b="1" i="0" u="none" baseline="0" dirty="0"/>
              <a:t>Sırbistan'ın Siber Suçlara İlişkin Hukuki Çerçevesi: </a:t>
            </a:r>
          </a:p>
          <a:p>
            <a:pPr marL="285750" lvl="0" indent="-285750" algn="l" rtl="0">
              <a:buFont typeface="Arial" panose="020B0604020202020204" pitchFamily="34" charset="0"/>
              <a:buChar char="•"/>
            </a:pPr>
            <a:r>
              <a:rPr lang="tr" sz="1750" b="0" i="1" u="none" baseline="0" dirty="0"/>
              <a:t>Siber Suçlarla Mücadeleye Yönelik Devlet Kurumlarının Kurulması ve Yetkileri Hakkında Kanun;</a:t>
            </a:r>
            <a:endParaRPr lang="tr" sz="1750" i="1" dirty="0"/>
          </a:p>
          <a:p>
            <a:pPr marL="285750" lvl="0" indent="-285750" algn="l" rtl="0">
              <a:buFont typeface="Arial" panose="020B0604020202020204" pitchFamily="34" charset="0"/>
              <a:buChar char="•"/>
            </a:pPr>
            <a:r>
              <a:rPr lang="tr" sz="1750" b="0" i="1" u="none" baseline="0" dirty="0"/>
              <a:t>Siber Suç Sözleşmesinin Onaylanması Hakkında Kanun;</a:t>
            </a:r>
            <a:endParaRPr lang="tr" sz="1750" i="1" dirty="0"/>
          </a:p>
          <a:p>
            <a:pPr marL="285750" lvl="0" indent="-285750" algn="l" rtl="0">
              <a:buFont typeface="Arial" panose="020B0604020202020204" pitchFamily="34" charset="0"/>
              <a:buChar char="•"/>
            </a:pPr>
            <a:r>
              <a:rPr lang="tr" sz="1750" b="0" i="1" u="none" baseline="0" dirty="0"/>
              <a:t>Bilgisayar Sistemleri Aracılığıyla İşlenen Irkçı ve Yabancı Düşmanı Nitelikteki Eylemlerin Suç Sayılmasına İlişkin Siber Suçlar Sözleşmesi Ek Protokolünün Onaylanması Hakkında Kanun;</a:t>
            </a:r>
            <a:endParaRPr lang="tr" sz="1750" i="1" dirty="0"/>
          </a:p>
          <a:p>
            <a:pPr marL="285750" lvl="0" indent="-285750" algn="l" rtl="0">
              <a:buFont typeface="Arial" panose="020B0604020202020204" pitchFamily="34" charset="0"/>
              <a:buChar char="•"/>
            </a:pPr>
            <a:r>
              <a:rPr lang="tr" sz="1750" b="0" i="1" u="none" baseline="0" dirty="0"/>
              <a:t>Çocukların Cinsel Sömürü ve Cinsel İstismardan Korunmasına Dair Avrupa Konseyi Sözleşmesinin Onaylanmasına ilişkin Kanun;</a:t>
            </a:r>
            <a:endParaRPr lang="tr" sz="1750" i="1" dirty="0"/>
          </a:p>
          <a:p>
            <a:pPr marL="285750" lvl="0" indent="-285750" algn="l" rtl="0">
              <a:buFont typeface="Arial" panose="020B0604020202020204" pitchFamily="34" charset="0"/>
              <a:buChar char="•"/>
            </a:pPr>
            <a:r>
              <a:rPr lang="tr" sz="1750" b="0" i="1" u="none" baseline="0" dirty="0"/>
              <a:t>Ceza Kanunu;</a:t>
            </a:r>
            <a:endParaRPr lang="tr" sz="1750" i="1" dirty="0"/>
          </a:p>
          <a:p>
            <a:pPr marL="285750" lvl="0" indent="-285750" algn="l" rtl="0">
              <a:buFont typeface="Arial" panose="020B0604020202020204" pitchFamily="34" charset="0"/>
              <a:buChar char="•"/>
            </a:pPr>
            <a:r>
              <a:rPr lang="tr" sz="1750" b="0" i="1" u="none" baseline="0" dirty="0"/>
              <a:t>Ceza Muhakemesi Kanunu;</a:t>
            </a:r>
          </a:p>
          <a:p>
            <a:pPr marL="285750" indent="-285750" algn="l" rtl="0">
              <a:lnSpc>
                <a:spcPct val="90000"/>
              </a:lnSpc>
              <a:buFont typeface="Arial" panose="020B0604020202020204" pitchFamily="34" charset="0"/>
              <a:buChar char="•"/>
            </a:pPr>
            <a:r>
              <a:rPr lang="tr" sz="1750" b="0" i="1" u="none" baseline="0" dirty="0"/>
              <a:t>Cezai konularda karşılıklı adli yardım kanunu</a:t>
            </a:r>
          </a:p>
        </p:txBody>
      </p:sp>
      <p:sp>
        <p:nvSpPr>
          <p:cNvPr id="5" name="Rectangle 4">
            <a:extLst>
              <a:ext uri="{FF2B5EF4-FFF2-40B4-BE49-F238E27FC236}">
                <a16:creationId xmlns:a16="http://schemas.microsoft.com/office/drawing/2014/main" id="{9BB1715F-37D8-114B-8A1C-06F403579EED}"/>
              </a:ext>
            </a:extLst>
          </p:cNvPr>
          <p:cNvSpPr/>
          <p:nvPr/>
        </p:nvSpPr>
        <p:spPr>
          <a:xfrm>
            <a:off x="4572000" y="1354320"/>
            <a:ext cx="4572000" cy="5316840"/>
          </a:xfrm>
          <a:prstGeom prst="rect">
            <a:avLst/>
          </a:prstGeom>
        </p:spPr>
        <p:txBody>
          <a:bodyPr>
            <a:spAutoFit/>
          </a:bodyPr>
          <a:lstStyle/>
          <a:p>
            <a:pPr marL="285750" indent="-285750" algn="l" rtl="0">
              <a:lnSpc>
                <a:spcPct val="90000"/>
              </a:lnSpc>
              <a:buFont typeface="Arial" panose="020B0604020202020204" pitchFamily="34" charset="0"/>
              <a:buChar char="•"/>
            </a:pPr>
            <a:r>
              <a:rPr lang="tr" sz="1750" b="0" i="1" u="none" baseline="0"/>
              <a:t>Elektronik Haberleşme Kanunu</a:t>
            </a:r>
          </a:p>
          <a:p>
            <a:pPr marL="285750" indent="-285750" algn="l" rtl="0">
              <a:lnSpc>
                <a:spcPct val="90000"/>
              </a:lnSpc>
              <a:buFont typeface="Arial" panose="020B0604020202020204" pitchFamily="34" charset="0"/>
              <a:buChar char="•"/>
            </a:pPr>
            <a:r>
              <a:rPr lang="tr" sz="1750" b="0" i="1" u="none" baseline="0"/>
              <a:t>Tüzel kişilerin suçlara ilişkin sorumluluğu hakkında kanun </a:t>
            </a:r>
          </a:p>
          <a:p>
            <a:pPr marL="285750" indent="-285750" algn="l" rtl="0">
              <a:lnSpc>
                <a:spcPct val="90000"/>
              </a:lnSpc>
              <a:buFont typeface="Arial" panose="020B0604020202020204" pitchFamily="34" charset="0"/>
              <a:buChar char="•"/>
            </a:pPr>
            <a:r>
              <a:rPr lang="tr" sz="1750" b="0" i="1" u="none" baseline="0"/>
              <a:t>Fikri Mülkiyet Haklarının Etkin Korunması İçin Özel Yetkinlikler Hakkında Kanun</a:t>
            </a:r>
          </a:p>
          <a:p>
            <a:pPr marL="285750" lvl="0" indent="-285750" algn="l" rtl="0">
              <a:buFont typeface="Arial" panose="020B0604020202020204" pitchFamily="34" charset="0"/>
              <a:buChar char="•"/>
            </a:pPr>
            <a:r>
              <a:rPr lang="tr" sz="1750" b="0" i="1" u="none" baseline="0"/>
              <a:t>Bilgi Güvenliği Kanunu;</a:t>
            </a:r>
            <a:endParaRPr lang="tr" sz="1750" i="1" dirty="0"/>
          </a:p>
          <a:p>
            <a:pPr marL="285750" lvl="0" indent="-285750" algn="l" rtl="0">
              <a:buFont typeface="Arial" panose="020B0604020202020204" pitchFamily="34" charset="0"/>
              <a:buChar char="•"/>
            </a:pPr>
            <a:r>
              <a:rPr lang="tr" sz="1750" b="0" i="1" u="none" baseline="0"/>
              <a:t>2019-2023 Yüksek Teknoloji Suçlarıyla Mücadele Stratejisi; </a:t>
            </a:r>
            <a:endParaRPr lang="tr" sz="1750" i="1" dirty="0"/>
          </a:p>
          <a:p>
            <a:pPr marL="285750" lvl="0" indent="-285750" algn="l" rtl="0">
              <a:buFont typeface="Arial" panose="020B0604020202020204" pitchFamily="34" charset="0"/>
              <a:buChar char="•"/>
            </a:pPr>
            <a:r>
              <a:rPr lang="tr" sz="1750" b="0" i="1" u="none" baseline="0"/>
              <a:t>2020'ye Kadar Sırbistan Cumhuriyeti'nde Bilgi Toplumunu Geliştirme Stratejisi;</a:t>
            </a:r>
            <a:endParaRPr lang="tr" sz="1750" i="1" dirty="0"/>
          </a:p>
          <a:p>
            <a:pPr marL="285750" lvl="0" indent="-285750" algn="l" rtl="0">
              <a:buFont typeface="Arial" panose="020B0604020202020204" pitchFamily="34" charset="0"/>
              <a:buChar char="•"/>
            </a:pPr>
            <a:r>
              <a:rPr lang="tr" sz="1750" b="0" i="1" u="none" baseline="0"/>
              <a:t>Sırbistan Cumhuriyetinde Kamu Güvenliğinin Stratejik Değerlendirmesi.</a:t>
            </a:r>
          </a:p>
          <a:p>
            <a:pPr marL="285750" lvl="0" indent="-285750" algn="l" rtl="0">
              <a:buFont typeface="Arial" panose="020B0604020202020204" pitchFamily="34" charset="0"/>
              <a:buChar char="•"/>
            </a:pPr>
            <a:r>
              <a:rPr lang="tr" sz="1750" b="0" i="1" u="none" baseline="0"/>
              <a:t>İnternet hizmetleri ve diğer veri trafiğinin sağlanmasına ve onay içeriğine ilişkin koşullar hakkında yönetmelik;</a:t>
            </a:r>
            <a:endParaRPr lang="tr" sz="1750" i="1" dirty="0"/>
          </a:p>
          <a:p>
            <a:pPr marL="285750" lvl="0" indent="-285750" algn="l" rtl="0">
              <a:buFont typeface="Arial" panose="020B0604020202020204" pitchFamily="34" charset="0"/>
              <a:buChar char="•"/>
            </a:pPr>
            <a:r>
              <a:rPr lang="tr" sz="1750" b="0" i="1" u="none" baseline="0"/>
              <a:t>İnternette ses iletimi hizmetlerinin sağlanması ve onay içeriği hakkında yönetmelik.</a:t>
            </a:r>
            <a:endParaRPr lang="tr" sz="1750" i="1" dirty="0"/>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24</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24</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3272661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Bazı Uluslararası </a:t>
            </a:r>
          </a:p>
          <a:p>
            <a:pPr algn="r" rtl="0">
              <a:lnSpc>
                <a:spcPct val="80000"/>
              </a:lnSpc>
            </a:pPr>
            <a:r>
              <a:rPr lang="tr" sz="3200" b="1" i="0" u="none" baseline="0">
                <a:ea typeface="ＭＳ Ｐゴシック" charset="0"/>
                <a:cs typeface="ＭＳ Ｐゴシック" charset="0"/>
              </a:rPr>
              <a:t>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666167"/>
          </a:xfrm>
          <a:prstGeom prst="rect">
            <a:avLst/>
          </a:prstGeom>
        </p:spPr>
        <p:txBody>
          <a:bodyPr>
            <a:spAutoFit/>
          </a:bodyPr>
          <a:lstStyle/>
          <a:p>
            <a:pPr marL="342900" indent="-342900" algn="l" rtl="0">
              <a:buFont typeface="Wingdings" pitchFamily="2" charset="2"/>
              <a:buChar char="Ø"/>
            </a:pPr>
            <a:r>
              <a:rPr lang="tr" sz="2000" b="1" i="0" u="none" baseline="0"/>
              <a:t>Sırbistan'ın Uzman Siber Suç Makamları:</a:t>
            </a:r>
          </a:p>
          <a:p>
            <a:pPr algn="l" rtl="0">
              <a:lnSpc>
                <a:spcPct val="90000"/>
              </a:lnSpc>
            </a:pPr>
            <a:endParaRPr lang="tr" b="1" i="1" dirty="0">
              <a:solidFill>
                <a:srgbClr val="FF0000"/>
              </a:solidFill>
            </a:endParaRPr>
          </a:p>
          <a:p>
            <a:pPr marL="342900" indent="-342900" algn="l" rtl="0">
              <a:lnSpc>
                <a:spcPct val="90000"/>
              </a:lnSpc>
              <a:buFont typeface="Wingdings" pitchFamily="2" charset="2"/>
              <a:buChar char="ü"/>
            </a:pPr>
            <a:r>
              <a:rPr lang="tr" sz="2000" b="0" i="1" u="none" baseline="0"/>
              <a:t>Yüksek Teknoloji Suçlarıyla Mücadelede Devlet Kurumlarının Teşkilat ve Yetkilerinin Belirlenmesine Dair Kanun:</a:t>
            </a:r>
            <a:endParaRPr lang="tr" sz="2000" i="1" dirty="0"/>
          </a:p>
          <a:p>
            <a:pPr algn="l" rtl="0">
              <a:lnSpc>
                <a:spcPct val="90000"/>
              </a:lnSpc>
            </a:pPr>
            <a:endParaRPr lang="tr" sz="2000" b="1" i="1" dirty="0">
              <a:solidFill>
                <a:srgbClr val="FF0000"/>
              </a:solidFill>
            </a:endParaRPr>
          </a:p>
          <a:p>
            <a:pPr marL="342900" indent="-342900" algn="l" rtl="0">
              <a:lnSpc>
                <a:spcPct val="90000"/>
              </a:lnSpc>
              <a:buFont typeface="Wingdings" pitchFamily="2" charset="2"/>
              <a:buChar char="v"/>
            </a:pPr>
            <a:r>
              <a:rPr lang="tr" sz="2000" b="0" i="0" u="none" baseline="0"/>
              <a:t>Sırbistan Yüksek Teknoloji Suçları Özel Savcılık Bürosu</a:t>
            </a:r>
          </a:p>
          <a:p>
            <a:pPr algn="l" rtl="0">
              <a:lnSpc>
                <a:spcPct val="90000"/>
              </a:lnSpc>
            </a:pPr>
            <a:endParaRPr lang="tr" sz="2000" b="1" dirty="0"/>
          </a:p>
          <a:p>
            <a:pPr marL="342900" indent="-342900" algn="l" rtl="0">
              <a:lnSpc>
                <a:spcPct val="90000"/>
              </a:lnSpc>
              <a:buFont typeface="Wingdings" pitchFamily="2" charset="2"/>
              <a:buChar char="v"/>
            </a:pPr>
            <a:r>
              <a:rPr lang="tr" sz="2000" b="0" i="0" u="none" baseline="0"/>
              <a:t>İçişleri Bakanlığı - Yüksek Teknoloji Suçları Dairesi</a:t>
            </a:r>
          </a:p>
          <a:p>
            <a:pPr marL="342900" indent="-342900" algn="l" rtl="0">
              <a:lnSpc>
                <a:spcPct val="90000"/>
              </a:lnSpc>
              <a:buFont typeface="Wingdings" pitchFamily="2" charset="2"/>
              <a:buChar char="v"/>
            </a:pPr>
            <a:endParaRPr lang="tr" sz="2000" b="1" dirty="0"/>
          </a:p>
          <a:p>
            <a:pPr marL="342900" indent="-342900" algn="l" rtl="0">
              <a:lnSpc>
                <a:spcPct val="90000"/>
              </a:lnSpc>
              <a:buFont typeface="Wingdings" pitchFamily="2" charset="2"/>
              <a:buChar char="v"/>
            </a:pPr>
            <a:r>
              <a:rPr lang="tr" sz="2000" b="0" i="0" u="none" baseline="0"/>
              <a:t>Belgrad'daki Yüksek Mahkeme - Yüksek Teknoloji Suçları Özel Dairesi</a:t>
            </a:r>
          </a:p>
          <a:p>
            <a:pPr marL="342900" indent="-342900" algn="l" rtl="0">
              <a:lnSpc>
                <a:spcPct val="90000"/>
              </a:lnSpc>
              <a:buFont typeface="Wingdings" pitchFamily="2" charset="2"/>
              <a:buChar char="v"/>
            </a:pPr>
            <a:endParaRPr lang="tr" sz="2000" b="1" dirty="0"/>
          </a:p>
          <a:p>
            <a:pPr marL="342900" indent="-342900" algn="l" rtl="0">
              <a:lnSpc>
                <a:spcPct val="90000"/>
              </a:lnSpc>
              <a:buFont typeface="Wingdings" pitchFamily="2" charset="2"/>
              <a:buChar char="Ø"/>
            </a:pPr>
            <a:r>
              <a:rPr lang="tr" sz="2000" b="1" i="0" u="none" baseline="0">
                <a:solidFill>
                  <a:srgbClr val="FF0000"/>
                </a:solidFill>
              </a:rPr>
              <a:t>Ulusal çapta yetki</a:t>
            </a:r>
          </a:p>
          <a:p>
            <a:pPr marL="342900" indent="-342900" algn="l" rtl="0">
              <a:lnSpc>
                <a:spcPct val="90000"/>
              </a:lnSpc>
              <a:buFont typeface="Wingdings" pitchFamily="2" charset="2"/>
              <a:buChar char="Ø"/>
            </a:pPr>
            <a:r>
              <a:rPr lang="tr" sz="2000" b="1" i="0" u="none" baseline="0">
                <a:solidFill>
                  <a:srgbClr val="FF0000"/>
                </a:solidFill>
              </a:rPr>
              <a:t>7/24 İrtibat Noktaları</a:t>
            </a:r>
            <a:endParaRPr lang="tr" sz="2000" b="1" dirty="0">
              <a:solidFill>
                <a:srgbClr val="FF0000"/>
              </a:solidFill>
            </a:endParaRP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25</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25</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627928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Bazı Uluslararası </a:t>
            </a:r>
          </a:p>
          <a:p>
            <a:pPr algn="r" rtl="0">
              <a:lnSpc>
                <a:spcPct val="80000"/>
              </a:lnSpc>
            </a:pPr>
            <a:r>
              <a:rPr lang="tr" sz="3200" b="1" i="0" u="none" baseline="0">
                <a:ea typeface="ＭＳ Ｐゴシック" charset="0"/>
                <a:cs typeface="ＭＳ Ｐゴシック" charset="0"/>
              </a:rPr>
              <a:t>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986254"/>
          </a:xfrm>
          <a:prstGeom prst="rect">
            <a:avLst/>
          </a:prstGeom>
        </p:spPr>
        <p:txBody>
          <a:bodyPr>
            <a:spAutoFit/>
          </a:bodyPr>
          <a:lstStyle/>
          <a:p>
            <a:pPr marL="342900" indent="-342900" algn="l" rtl="0">
              <a:buFont typeface="Wingdings" pitchFamily="2" charset="2"/>
              <a:buChar char="Ø"/>
            </a:pPr>
            <a:r>
              <a:rPr lang="tr" sz="2000" b="1" i="0" u="none" baseline="0"/>
              <a:t>Maddi hukuk yetkisi:</a:t>
            </a:r>
          </a:p>
          <a:p>
            <a:pPr marL="342900" indent="-342900" algn="l" rtl="0">
              <a:buFont typeface="Wingdings" pitchFamily="2" charset="2"/>
              <a:buChar char="Ø"/>
            </a:pPr>
            <a:endParaRPr lang="tr" sz="2000" dirty="0"/>
          </a:p>
          <a:p>
            <a:pPr marL="342900" lvl="0" indent="-342900" algn="just" rtl="0">
              <a:buFont typeface="Wingdings" pitchFamily="2" charset="2"/>
              <a:buChar char="ü"/>
            </a:pPr>
            <a:r>
              <a:rPr lang="tr" sz="1900" b="0" i="0" u="none" baseline="0"/>
              <a:t>Sırbistan Cumhuriyeti Ceza Kanununda tanımlanan </a:t>
            </a:r>
            <a:r>
              <a:rPr lang="tr" sz="1900" b="1" i="0" u="none" baseline="0"/>
              <a:t>bilgisayar verilerinin güvenliğine karşı işlenen suçlar</a:t>
            </a:r>
            <a:endParaRPr lang="tr" sz="1900" dirty="0"/>
          </a:p>
          <a:p>
            <a:pPr marL="342900" indent="-342900" algn="just" rtl="0">
              <a:buFont typeface="Wingdings" pitchFamily="2" charset="2"/>
              <a:buChar char="ü"/>
            </a:pPr>
            <a:r>
              <a:rPr lang="tr" sz="1900" b="1" i="0" u="none" baseline="0"/>
              <a:t>Suçun nesnesi veya aracı olarak</a:t>
            </a:r>
            <a:r>
              <a:rPr lang="tr" sz="1900" b="0" i="0" u="none" baseline="0"/>
              <a:t> bilgisayarların, bilgisayar ağlarının, bilgisayar verilerinin kullanılmasıyla fikri mülkiyete, mallara, ticaret ve endüstri ile yasal trafiğe ve bunların somut veya elektronik biçimdeki ürünlerine karşı işlenen ve 2000'in üzerinde telif hakkı alınmış eserin etkilendiği veya 1.000.000,00 dinarın (yaklaşık 10.000 EUR veya 14.000 USD) üzerinde zarara neden olan suçlar.</a:t>
            </a:r>
          </a:p>
          <a:p>
            <a:pPr lvl="0" algn="l" rtl="0"/>
            <a:endParaRPr lang="tr" sz="2000" dirty="0"/>
          </a:p>
        </p:txBody>
      </p:sp>
      <p:sp>
        <p:nvSpPr>
          <p:cNvPr id="5" name="Rectangle 4">
            <a:extLst>
              <a:ext uri="{FF2B5EF4-FFF2-40B4-BE49-F238E27FC236}">
                <a16:creationId xmlns:a16="http://schemas.microsoft.com/office/drawing/2014/main" id="{9BB1715F-37D8-114B-8A1C-06F403579EED}"/>
              </a:ext>
            </a:extLst>
          </p:cNvPr>
          <p:cNvSpPr/>
          <p:nvPr/>
        </p:nvSpPr>
        <p:spPr>
          <a:xfrm>
            <a:off x="4572000" y="1536983"/>
            <a:ext cx="4572000" cy="2139047"/>
          </a:xfrm>
          <a:prstGeom prst="rect">
            <a:avLst/>
          </a:prstGeom>
        </p:spPr>
        <p:txBody>
          <a:bodyPr>
            <a:spAutoFit/>
          </a:bodyPr>
          <a:lstStyle/>
          <a:p>
            <a:pPr marL="342900" lvl="0" indent="-342900" algn="just" rtl="0">
              <a:buFont typeface="Wingdings" pitchFamily="2" charset="2"/>
              <a:buChar char="ü"/>
            </a:pPr>
            <a:r>
              <a:rPr lang="tr" sz="1900" b="0" i="0" u="none" baseline="0"/>
              <a:t>İnsan ve yurttaşların hürriyetine ve haklarına, toplumsal cinsiyet özgürlüklerine, asayiş ve barışa, anayasal sistem ve güvenliğe karşı işlenen suçlar.</a:t>
            </a:r>
            <a:endParaRPr lang="tr" sz="1900" dirty="0"/>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26</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26</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1136272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Bazı Uluslararası </a:t>
            </a:r>
          </a:p>
          <a:p>
            <a:pPr algn="r" rtl="0">
              <a:lnSpc>
                <a:spcPct val="80000"/>
              </a:lnSpc>
            </a:pPr>
            <a:r>
              <a:rPr lang="tr" sz="3200" b="1" i="0" u="none" baseline="0">
                <a:ea typeface="ＭＳ Ｐゴシック" charset="0"/>
                <a:cs typeface="ＭＳ Ｐゴシック" charset="0"/>
              </a:rPr>
              <a:t>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Title 1">
            <a:extLst>
              <a:ext uri="{FF2B5EF4-FFF2-40B4-BE49-F238E27FC236}">
                <a16:creationId xmlns:a16="http://schemas.microsoft.com/office/drawing/2014/main"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rtl="0"/>
            <a:r>
              <a:rPr lang="tr" sz="2000" b="1" i="0" u="none" baseline="0">
                <a:latin typeface="Arial" panose="020B0604020202020204" pitchFamily="34" charset="0"/>
                <a:cs typeface="Arial" panose="020B0604020202020204" pitchFamily="34" charset="0"/>
              </a:rPr>
              <a:t>Özel Savcılık Bürosunun Yıllık İstatistikleri</a:t>
            </a:r>
            <a:endParaRPr lang="tr" sz="2000" b="1" dirty="0">
              <a:latin typeface="Arial" panose="020B0604020202020204" pitchFamily="34" charset="0"/>
              <a:cs typeface="Arial" panose="020B0604020202020204" pitchFamily="34" charset="0"/>
            </a:endParaRPr>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4085290513"/>
              </p:ext>
            </p:extLst>
          </p:nvPr>
        </p:nvGraphicFramePr>
        <p:xfrm>
          <a:off x="188822" y="1446041"/>
          <a:ext cx="8766355" cy="51103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val="521900256"/>
                    </a:ext>
                  </a:extLst>
                </a:gridCol>
                <a:gridCol w="1459233">
                  <a:extLst>
                    <a:ext uri="{9D8B030D-6E8A-4147-A177-3AD203B41FA5}">
                      <a16:colId xmlns:a16="http://schemas.microsoft.com/office/drawing/2014/main" val="1932740328"/>
                    </a:ext>
                  </a:extLst>
                </a:gridCol>
                <a:gridCol w="1459842">
                  <a:extLst>
                    <a:ext uri="{9D8B030D-6E8A-4147-A177-3AD203B41FA5}">
                      <a16:colId xmlns:a16="http://schemas.microsoft.com/office/drawing/2014/main" val="2130989019"/>
                    </a:ext>
                  </a:extLst>
                </a:gridCol>
                <a:gridCol w="1094576">
                  <a:extLst>
                    <a:ext uri="{9D8B030D-6E8A-4147-A177-3AD203B41FA5}">
                      <a16:colId xmlns:a16="http://schemas.microsoft.com/office/drawing/2014/main" val="3155338217"/>
                    </a:ext>
                  </a:extLst>
                </a:gridCol>
                <a:gridCol w="2005304">
                  <a:extLst>
                    <a:ext uri="{9D8B030D-6E8A-4147-A177-3AD203B41FA5}">
                      <a16:colId xmlns:a16="http://schemas.microsoft.com/office/drawing/2014/main" val="1851680803"/>
                    </a:ext>
                  </a:extLst>
                </a:gridCol>
                <a:gridCol w="1738660">
                  <a:extLst>
                    <a:ext uri="{9D8B030D-6E8A-4147-A177-3AD203B41FA5}">
                      <a16:colId xmlns:a16="http://schemas.microsoft.com/office/drawing/2014/main" val="2428747307"/>
                    </a:ext>
                  </a:extLst>
                </a:gridCol>
              </a:tblGrid>
              <a:tr h="235527">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rowSpan="3">
                  <a:txBody>
                    <a:bodyPr/>
                    <a:lstStyle/>
                    <a:p>
                      <a:pPr marL="0" marR="0" algn="l" rtl="0">
                        <a:spcBef>
                          <a:spcPts val="0"/>
                        </a:spcBef>
                        <a:spcAft>
                          <a:spcPts val="0"/>
                        </a:spcAft>
                      </a:pPr>
                      <a:r>
                        <a:rPr lang="tr" sz="1500" b="1" i="0" u="none" baseline="0">
                          <a:effectLst/>
                        </a:rPr>
                        <a:t>Oransal değişim</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val="686915019"/>
                  </a:ext>
                </a:extLst>
              </a:tr>
              <a:tr h="465713">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Bilinen Failler</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Bilinmeyen Failler</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endParaRPr lang="tr" sz="1500" b="1">
                        <a:effectLst/>
                      </a:endParaRPr>
                    </a:p>
                    <a:p>
                      <a:pPr marL="0" marR="0" algn="ctr" rtl="0">
                        <a:spcBef>
                          <a:spcPts val="0"/>
                        </a:spcBef>
                        <a:spcAft>
                          <a:spcPts val="0"/>
                        </a:spcAft>
                      </a:pPr>
                      <a:r>
                        <a:rPr lang="tr" sz="1500" b="1" i="0" u="none" baseline="0">
                          <a:effectLst/>
                        </a:rPr>
                        <a:t>Olaylar</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endParaRPr lang="tr" sz="1500" b="1">
                        <a:effectLst/>
                      </a:endParaRPr>
                    </a:p>
                    <a:p>
                      <a:pPr marL="0" marR="0" algn="ctr" rtl="0">
                        <a:spcBef>
                          <a:spcPts val="0"/>
                        </a:spcBef>
                        <a:spcAft>
                          <a:spcPts val="0"/>
                        </a:spcAft>
                      </a:pPr>
                      <a:r>
                        <a:rPr lang="tr" sz="1500" b="1" i="0" u="none" baseline="0">
                          <a:effectLst/>
                        </a:rPr>
                        <a:t>Toplam dava sayısı</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tr"/>
                    </a:p>
                  </a:txBody>
                  <a:tcPr/>
                </a:tc>
                <a:extLst>
                  <a:ext uri="{0D108BD9-81ED-4DB2-BD59-A6C34878D82A}">
                    <a16:rowId xmlns:a16="http://schemas.microsoft.com/office/drawing/2014/main" val="646027251"/>
                  </a:ext>
                </a:extLst>
              </a:tr>
              <a:tr h="235527">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tr"/>
                    </a:p>
                  </a:txBody>
                  <a:tcPr/>
                </a:tc>
                <a:extLst>
                  <a:ext uri="{0D108BD9-81ED-4DB2-BD59-A6C34878D82A}">
                    <a16:rowId xmlns:a16="http://schemas.microsoft.com/office/drawing/2014/main" val="888555996"/>
                  </a:ext>
                </a:extLst>
              </a:tr>
              <a:tr h="225442">
                <a:tc>
                  <a:txBody>
                    <a:bodyPr/>
                    <a:lstStyle/>
                    <a:p>
                      <a:pPr marL="0" marR="0" algn="ctr" rtl="0">
                        <a:spcBef>
                          <a:spcPts val="0"/>
                        </a:spcBef>
                        <a:spcAft>
                          <a:spcPts val="0"/>
                        </a:spcAft>
                      </a:pPr>
                      <a:r>
                        <a:rPr lang="tr" sz="1500" b="1" i="0" u="none" baseline="0">
                          <a:effectLst/>
                        </a:rPr>
                        <a:t>2006</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19</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19</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l" rtl="0">
                        <a:spcBef>
                          <a:spcPts val="0"/>
                        </a:spcBef>
                        <a:spcAft>
                          <a:spcPts val="0"/>
                        </a:spcAft>
                      </a:pPr>
                      <a:r>
                        <a:rPr lang="tr" sz="1500" b="0" i="0" u="none" baseline="0">
                          <a:effectLst/>
                        </a:rPr>
                        <a:t> </a:t>
                      </a:r>
                      <a:endParaRPr lang="t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929646753"/>
                  </a:ext>
                </a:extLst>
              </a:tr>
              <a:tr h="235527">
                <a:tc>
                  <a:txBody>
                    <a:bodyPr/>
                    <a:lstStyle/>
                    <a:p>
                      <a:pPr marL="0" marR="0" algn="ctr" rtl="0">
                        <a:spcBef>
                          <a:spcPts val="0"/>
                        </a:spcBef>
                        <a:spcAft>
                          <a:spcPts val="0"/>
                        </a:spcAft>
                      </a:pPr>
                      <a:r>
                        <a:rPr lang="tr" sz="1500" b="1" i="0" u="none" baseline="0">
                          <a:effectLst/>
                        </a:rPr>
                        <a:t>2007</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75</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154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+%710,53</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000179711"/>
                  </a:ext>
                </a:extLst>
              </a:tr>
              <a:tr h="235527">
                <a:tc>
                  <a:txBody>
                    <a:bodyPr/>
                    <a:lstStyle/>
                    <a:p>
                      <a:pPr marL="0" marR="0" algn="ctr" rtl="0">
                        <a:spcBef>
                          <a:spcPts val="0"/>
                        </a:spcBef>
                        <a:spcAft>
                          <a:spcPts val="0"/>
                        </a:spcAft>
                      </a:pPr>
                      <a:r>
                        <a:rPr lang="tr" sz="1500" b="1" i="0" u="none" baseline="0">
                          <a:effectLst/>
                        </a:rPr>
                        <a:t>2008</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184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+%19,48</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9200216"/>
                  </a:ext>
                </a:extLst>
              </a:tr>
              <a:tr h="235527">
                <a:tc>
                  <a:txBody>
                    <a:bodyPr/>
                    <a:lstStyle/>
                    <a:p>
                      <a:pPr marL="0" marR="0" algn="ctr" rtl="0">
                        <a:spcBef>
                          <a:spcPts val="0"/>
                        </a:spcBef>
                        <a:spcAft>
                          <a:spcPts val="0"/>
                        </a:spcAft>
                      </a:pPr>
                      <a:r>
                        <a:rPr lang="tr" sz="1500" b="1" i="0" u="none" baseline="0">
                          <a:effectLst/>
                        </a:rPr>
                        <a:t>2009</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91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42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247</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+%34,24</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395899619"/>
                  </a:ext>
                </a:extLst>
              </a:tr>
              <a:tr h="235527">
                <a:tc>
                  <a:txBody>
                    <a:bodyPr/>
                    <a:lstStyle/>
                    <a:p>
                      <a:pPr marL="0" marR="0" algn="ctr" rtl="0">
                        <a:spcBef>
                          <a:spcPts val="0"/>
                        </a:spcBef>
                        <a:spcAft>
                          <a:spcPts val="0"/>
                        </a:spcAft>
                      </a:pPr>
                      <a:r>
                        <a:rPr lang="tr" sz="1500" b="1" i="0" u="none" baseline="0">
                          <a:effectLst/>
                        </a:rPr>
                        <a:t>2010</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a:t>
                      </a:r>
                      <a:endParaRPr lang="t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443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572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+%131,58</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05786941"/>
                  </a:ext>
                </a:extLst>
              </a:tr>
              <a:tr h="235527">
                <a:tc>
                  <a:txBody>
                    <a:bodyPr/>
                    <a:lstStyle/>
                    <a:p>
                      <a:pPr marL="0" marR="0" algn="ctr" rtl="0">
                        <a:spcBef>
                          <a:spcPts val="0"/>
                        </a:spcBef>
                        <a:spcAft>
                          <a:spcPts val="0"/>
                        </a:spcAft>
                      </a:pPr>
                      <a:r>
                        <a:rPr lang="tr" sz="1500" b="1" i="0" u="none" baseline="0">
                          <a:effectLst/>
                        </a:rPr>
                        <a:t>2011</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502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660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+%15,38</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856193860"/>
                  </a:ext>
                </a:extLst>
              </a:tr>
              <a:tr h="235527">
                <a:tc>
                  <a:txBody>
                    <a:bodyPr/>
                    <a:lstStyle/>
                    <a:p>
                      <a:pPr marL="0" marR="0" algn="ctr" rtl="0">
                        <a:spcBef>
                          <a:spcPts val="0"/>
                        </a:spcBef>
                        <a:spcAft>
                          <a:spcPts val="0"/>
                        </a:spcAft>
                      </a:pPr>
                      <a:r>
                        <a:rPr lang="tr" sz="1500" b="1" i="0" u="none" baseline="0">
                          <a:effectLst/>
                        </a:rPr>
                        <a:t>2012</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114</a:t>
                      </a:r>
                      <a:endParaRPr lang="tr"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65</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609</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788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+%19,39</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97533818"/>
                  </a:ext>
                </a:extLst>
              </a:tr>
              <a:tr h="235527">
                <a:tc>
                  <a:txBody>
                    <a:bodyPr/>
                    <a:lstStyle/>
                    <a:p>
                      <a:pPr marL="0" marR="0" algn="ctr" rtl="0">
                        <a:spcBef>
                          <a:spcPts val="0"/>
                        </a:spcBef>
                        <a:spcAft>
                          <a:spcPts val="0"/>
                        </a:spcAft>
                      </a:pPr>
                      <a:r>
                        <a:rPr lang="tr" sz="1500" b="1" i="0" u="none" baseline="0">
                          <a:effectLst/>
                        </a:rPr>
                        <a:t>2013</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160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243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558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961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+%21,95</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572343064"/>
                  </a:ext>
                </a:extLst>
              </a:tr>
              <a:tr h="235527">
                <a:tc>
                  <a:txBody>
                    <a:bodyPr/>
                    <a:lstStyle/>
                    <a:p>
                      <a:pPr marL="0" marR="0" algn="ctr" rtl="0">
                        <a:spcBef>
                          <a:spcPts val="0"/>
                        </a:spcBef>
                        <a:spcAft>
                          <a:spcPts val="0"/>
                        </a:spcAft>
                      </a:pPr>
                      <a:r>
                        <a:rPr lang="tr" sz="1500" b="1" i="0" u="none" baseline="0">
                          <a:effectLst/>
                        </a:rPr>
                        <a:t>2014</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294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352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770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1416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+%48,07</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179969046"/>
                  </a:ext>
                </a:extLst>
              </a:tr>
              <a:tr h="235527">
                <a:tc>
                  <a:txBody>
                    <a:bodyPr/>
                    <a:lstStyle/>
                    <a:p>
                      <a:pPr marL="0" marR="0" algn="ctr" rtl="0">
                        <a:spcBef>
                          <a:spcPts val="0"/>
                        </a:spcBef>
                        <a:spcAft>
                          <a:spcPts val="0"/>
                        </a:spcAft>
                      </a:pPr>
                      <a:r>
                        <a:rPr lang="tr" sz="1500" b="1" i="0" u="none" baseline="0">
                          <a:effectLst/>
                        </a:rPr>
                        <a:t>2015</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198</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570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1306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2074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+%45,74</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096356066"/>
                  </a:ext>
                </a:extLst>
              </a:tr>
              <a:tr h="361299">
                <a:tc>
                  <a:txBody>
                    <a:bodyPr/>
                    <a:lstStyle/>
                    <a:p>
                      <a:pPr marL="0" marR="0" algn="ctr" rtl="0">
                        <a:spcBef>
                          <a:spcPts val="0"/>
                        </a:spcBef>
                        <a:spcAft>
                          <a:spcPts val="0"/>
                        </a:spcAft>
                      </a:pPr>
                      <a:r>
                        <a:rPr lang="tr" sz="1500" b="1" i="0" u="none" baseline="0">
                          <a:effectLst/>
                        </a:rPr>
                        <a:t>2016</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240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580</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1237</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2057</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-%0,82</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75860703"/>
                  </a:ext>
                </a:extLst>
              </a:tr>
              <a:tr h="361299">
                <a:tc>
                  <a:txBody>
                    <a:bodyPr/>
                    <a:lstStyle/>
                    <a:p>
                      <a:pPr marL="0" marR="0" algn="ctr" rtl="0">
                        <a:spcBef>
                          <a:spcPts val="0"/>
                        </a:spcBef>
                        <a:spcAft>
                          <a:spcPts val="0"/>
                        </a:spcAft>
                      </a:pPr>
                      <a:r>
                        <a:rPr lang="tr" sz="1500" b="1" i="0" u="none" baseline="0">
                          <a:effectLst/>
                        </a:rPr>
                        <a:t>2017</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213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945</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1213</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2371</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+%15,26</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921055562"/>
                  </a:ext>
                </a:extLst>
              </a:tr>
              <a:tr h="361299">
                <a:tc>
                  <a:txBody>
                    <a:bodyPr/>
                    <a:lstStyle/>
                    <a:p>
                      <a:pPr marL="0" marR="0" algn="ctr" rtl="0">
                        <a:spcBef>
                          <a:spcPts val="0"/>
                        </a:spcBef>
                        <a:spcAft>
                          <a:spcPts val="0"/>
                        </a:spcAft>
                      </a:pPr>
                      <a:r>
                        <a:rPr lang="tr" sz="1500" b="1" i="0" u="none" baseline="0">
                          <a:effectLst/>
                        </a:rPr>
                        <a:t>2018</a:t>
                      </a:r>
                      <a:endParaRPr lang="tr"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322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1306</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1394</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effectLst/>
                        </a:rPr>
                        <a:t>3022</a:t>
                      </a:r>
                      <a:endParaRPr lang="tr"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effectLst/>
                        </a:rPr>
                        <a:t>+%27,46</a:t>
                      </a:r>
                      <a:endParaRPr lang="tr"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14234863"/>
                  </a:ext>
                </a:extLst>
              </a:tr>
              <a:tr h="361299">
                <a:tc>
                  <a:txBody>
                    <a:bodyPr/>
                    <a:lstStyle/>
                    <a:p>
                      <a:pPr marL="0" marR="0" algn="ctr" rtl="0">
                        <a:spcBef>
                          <a:spcPts val="0"/>
                        </a:spcBef>
                        <a:spcAft>
                          <a:spcPts val="0"/>
                        </a:spcAft>
                      </a:pPr>
                      <a:r>
                        <a:rPr lang="tr" sz="1500" b="1" i="0" u="none" baseline="0">
                          <a:solidFill>
                            <a:schemeClr val="tx1"/>
                          </a:solidFill>
                          <a:effectLst/>
                        </a:rPr>
                        <a:t>2019</a:t>
                      </a:r>
                      <a:endParaRPr lang="tr" sz="15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320</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1409</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2079</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0" i="0" u="none" baseline="0">
                          <a:solidFill>
                            <a:schemeClr val="tx1"/>
                          </a:solidFill>
                          <a:effectLst/>
                        </a:rPr>
                        <a:t>3808</a:t>
                      </a:r>
                      <a:endParaRPr lang="tr"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chemeClr val="tx1"/>
                          </a:solidFill>
                          <a:effectLst/>
                        </a:rPr>
                        <a:t>+%23,42</a:t>
                      </a:r>
                      <a:endParaRPr lang="tr" sz="15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406338166"/>
                  </a:ext>
                </a:extLst>
              </a:tr>
              <a:tr h="361299">
                <a:tc>
                  <a:txBody>
                    <a:bodyPr/>
                    <a:lstStyle/>
                    <a:p>
                      <a:pPr marL="0" marR="0" algn="ctr" rtl="0">
                        <a:spcBef>
                          <a:spcPts val="0"/>
                        </a:spcBef>
                        <a:spcAft>
                          <a:spcPts val="0"/>
                        </a:spcAft>
                      </a:pPr>
                      <a:r>
                        <a:rPr lang="tr" sz="1500" b="1" i="0" u="none" baseline="0">
                          <a:solidFill>
                            <a:srgbClr val="FF0000"/>
                          </a:solidFill>
                          <a:effectLst/>
                        </a:rPr>
                        <a:t>Toplam</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2402</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5578</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10353</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a:solidFill>
                            <a:srgbClr val="FF0000"/>
                          </a:solidFill>
                          <a:effectLst/>
                        </a:rPr>
                        <a:t>18303</a:t>
                      </a:r>
                      <a:endParaRPr lang="tr"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rtl="0">
                        <a:spcBef>
                          <a:spcPts val="0"/>
                        </a:spcBef>
                        <a:spcAft>
                          <a:spcPts val="0"/>
                        </a:spcAft>
                      </a:pPr>
                      <a:r>
                        <a:rPr lang="tr" sz="1500" b="1" i="0" u="none" baseline="0" dirty="0">
                          <a:solidFill>
                            <a:srgbClr val="FF0000"/>
                          </a:solidFill>
                          <a:effectLst/>
                        </a:rPr>
                        <a:t>+ %1111,68</a:t>
                      </a:r>
                      <a:endParaRPr lang="tr" sz="15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67984445"/>
                  </a:ext>
                </a:extLst>
              </a:tr>
            </a:tbl>
          </a:graphicData>
        </a:graphic>
      </p:graphicFrame>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27</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27</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1933438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Bazı Uluslararası </a:t>
            </a:r>
          </a:p>
          <a:p>
            <a:pPr algn="r" rtl="0">
              <a:lnSpc>
                <a:spcPct val="80000"/>
              </a:lnSpc>
            </a:pPr>
            <a:r>
              <a:rPr lang="tr" sz="3200" b="1" i="0" u="none" baseline="0">
                <a:ea typeface="ＭＳ Ｐゴシック" charset="0"/>
                <a:cs typeface="ＭＳ Ｐゴシック" charset="0"/>
              </a:rPr>
              <a:t>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324535"/>
          </a:xfrm>
          <a:prstGeom prst="rect">
            <a:avLst/>
          </a:prstGeom>
        </p:spPr>
        <p:txBody>
          <a:bodyPr>
            <a:spAutoFit/>
          </a:bodyPr>
          <a:lstStyle/>
          <a:p>
            <a:pPr marL="342900" indent="-342900" algn="l" rtl="0">
              <a:buFont typeface="Wingdings" pitchFamily="2" charset="2"/>
              <a:buChar char="Ø"/>
            </a:pPr>
            <a:r>
              <a:rPr lang="tr" sz="2000" b="0" i="0" u="none" baseline="0"/>
              <a:t>Yaygın siber suç biçimleri:</a:t>
            </a:r>
          </a:p>
          <a:p>
            <a:pPr marL="342900" indent="-342900" algn="l" rtl="0">
              <a:buFont typeface="Wingdings" pitchFamily="2" charset="2"/>
              <a:buChar char="Ø"/>
            </a:pPr>
            <a:endParaRPr lang="tr" sz="2000" dirty="0"/>
          </a:p>
          <a:p>
            <a:pPr marL="342900" indent="-342900" algn="l" rtl="0">
              <a:buFont typeface="Wingdings" pitchFamily="2" charset="2"/>
              <a:buChar char="ü"/>
            </a:pPr>
            <a:r>
              <a:rPr lang="tr" sz="2000" b="0" i="0" u="none" baseline="0"/>
              <a:t>2014-2018 döneminde bildirilen bilinen faillerin sayısına göre </a:t>
            </a:r>
            <a:r>
              <a:rPr lang="tr" sz="2000" b="1" i="0" u="none" baseline="0"/>
              <a:t>en sık görülen yüksek teknoloji suçları şunlardır:</a:t>
            </a:r>
          </a:p>
          <a:p>
            <a:pPr marL="342900" indent="-342900" algn="l" rtl="0">
              <a:buFont typeface="Wingdings" pitchFamily="2" charset="2"/>
              <a:buChar char="ü"/>
            </a:pPr>
            <a:endParaRPr lang="tr" sz="2000" b="1" dirty="0"/>
          </a:p>
          <a:p>
            <a:pPr marL="342900" indent="-342900" algn="l" rtl="0">
              <a:buFont typeface="Arial" panose="020B0604020202020204" pitchFamily="34" charset="0"/>
              <a:buChar char="•"/>
            </a:pPr>
            <a:r>
              <a:rPr lang="tr" sz="2000" b="1" i="0" u="none" baseline="0"/>
              <a:t>Madde 138 kapsamında güvenlğin tehlikeye atılması; </a:t>
            </a:r>
          </a:p>
          <a:p>
            <a:pPr marL="342900" indent="-342900" algn="l" rtl="0">
              <a:buFont typeface="Arial" panose="020B0604020202020204" pitchFamily="34" charset="0"/>
              <a:buChar char="•"/>
            </a:pPr>
            <a:endParaRPr lang="tr" sz="2000" b="1" dirty="0"/>
          </a:p>
          <a:p>
            <a:pPr marL="342900" indent="-342900" algn="l" rtl="0">
              <a:buFont typeface="Arial" panose="020B0604020202020204" pitchFamily="34" charset="0"/>
              <a:buChar char="•"/>
            </a:pPr>
            <a:r>
              <a:rPr lang="tr" sz="2000" b="1" i="0" u="none" baseline="0"/>
              <a:t>Madde 185 kapsamında Pornografik Materyal ve Çocuk Pornografisinin gösterilmesi, temin edilmesi ve bulundurulması;</a:t>
            </a:r>
          </a:p>
          <a:p>
            <a:pPr marL="342900" indent="-342900" algn="l" rtl="0">
              <a:buFont typeface="Arial" panose="020B0604020202020204" pitchFamily="34" charset="0"/>
              <a:buChar char="•"/>
            </a:pPr>
            <a:r>
              <a:rPr lang="tr" sz="2000" b="0" i="0" u="none" baseline="0"/>
              <a:t> </a:t>
            </a:r>
          </a:p>
          <a:p>
            <a:pPr marL="342900" indent="-342900" algn="l" rtl="0">
              <a:buFont typeface="Arial" panose="020B0604020202020204" pitchFamily="34" charset="0"/>
              <a:buChar char="•"/>
            </a:pPr>
            <a:r>
              <a:rPr lang="tr" sz="2000" b="1" i="0" u="none" baseline="0"/>
              <a:t>Madde 208 kapsamında dolandırıcılık.</a:t>
            </a:r>
            <a:endParaRPr lang="tr" sz="2000" dirty="0"/>
          </a:p>
          <a:p>
            <a:pPr lvl="0" algn="l" rtl="0"/>
            <a:endParaRPr lang="tr" sz="2000" dirty="0"/>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28</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28</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3179522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Bazı Uluslararası </a:t>
            </a:r>
          </a:p>
          <a:p>
            <a:pPr algn="r" rtl="0">
              <a:lnSpc>
                <a:spcPct val="80000"/>
              </a:lnSpc>
            </a:pPr>
            <a:r>
              <a:rPr lang="tr" sz="3200" b="1" i="0" u="none" baseline="0">
                <a:ea typeface="ＭＳ Ｐゴシック" charset="0"/>
                <a:cs typeface="ＭＳ Ｐゴシック" charset="0"/>
              </a:rPr>
              <a:t>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29</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29</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195182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pitchFamily="34" charset="-128"/>
              </a:rPr>
              <a:t>Oturum Hedefleri</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238357"/>
          </a:xfrm>
          <a:prstGeom prst="rect">
            <a:avLst/>
          </a:prstGeom>
        </p:spPr>
        <p:txBody>
          <a:bodyPr wrap="square">
            <a:spAutoFit/>
          </a:bodyPr>
          <a:lstStyle/>
          <a:p>
            <a:pPr marL="342900" indent="-342900" algn="l" rtl="0">
              <a:lnSpc>
                <a:spcPct val="80000"/>
              </a:lnSpc>
              <a:buFont typeface="Wingdings" pitchFamily="2" charset="2"/>
              <a:buChar char="ü"/>
            </a:pPr>
            <a:r>
              <a:rPr lang="tr" sz="2200" b="0" i="1" u="none" baseline="0"/>
              <a:t>Siber suçların durdurulması ve yargılanmasına yönelik yetkili makamlarının hukuki çerçevesini ve organizasyonunu anlamak </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Siber suç soruşturmasının temel kavramlarını ve ilgili makamların rollerini incelemek ve anlamak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Uzman kurumların kurulması ve siber suç soruşturmalarıyla ilgili bazı uluslararası deneyimler hakkında bilgi edinmek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Bu konuda yurt içi deneyimler hakkında bilgi edinmek</a:t>
            </a:r>
          </a:p>
        </p:txBody>
      </p:sp>
      <p:pic>
        <p:nvPicPr>
          <p:cNvPr id="11" name="Picture 10">
            <a:extLst>
              <a:ext uri="{FF2B5EF4-FFF2-40B4-BE49-F238E27FC236}">
                <a16:creationId xmlns:a16="http://schemas.microsoft.com/office/drawing/2014/main"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rtl="0">
              <a:buFont typeface="Arial" charset="0"/>
              <a:buNone/>
              <a:defRPr/>
            </a:pPr>
            <a:r>
              <a:rPr lang="tr" sz="3200" b="1" i="0" u="none" baseline="0">
                <a:solidFill>
                  <a:schemeClr val="bg1"/>
                </a:solidFill>
              </a:rPr>
              <a:t>Siber Suç Soruşturmalarına </a:t>
            </a:r>
          </a:p>
          <a:p>
            <a:pPr marL="0" indent="0" algn="r" rtl="0">
              <a:buFont typeface="Arial" charset="0"/>
              <a:buNone/>
              <a:defRPr/>
            </a:pPr>
            <a:r>
              <a:rPr lang="tr" sz="3200" b="1" i="0" u="none" baseline="0">
                <a:solidFill>
                  <a:schemeClr val="bg1"/>
                </a:solidFill>
              </a:rPr>
              <a:t>Genel Bakış</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rtl="0" eaLnBrk="1" hangingPunct="1">
              <a:lnSpc>
                <a:spcPct val="80000"/>
              </a:lnSpc>
            </a:pPr>
            <a:r>
              <a:rPr lang="tr" sz="3200" b="1" i="0" u="none" baseline="0">
                <a:ea typeface="ＭＳ Ｐゴシック" charset="0"/>
                <a:cs typeface="ＭＳ Ｐゴシック" charset="0"/>
              </a:rPr>
              <a:t>Bölüm Dört</a:t>
            </a:r>
          </a:p>
          <a:p>
            <a:pPr algn="ctr" rtl="0">
              <a:lnSpc>
                <a:spcPct val="80000"/>
              </a:lnSpc>
            </a:pPr>
            <a:br>
              <a:rPr lang="tr" sz="3200" b="1">
                <a:ea typeface="ＭＳ Ｐゴシック" charset="0"/>
                <a:cs typeface="ＭＳ Ｐゴシック" charset="0"/>
              </a:rPr>
            </a:br>
            <a:r>
              <a:rPr lang="tr" sz="3200" b="1" i="0" u="none" baseline="0">
                <a:ea typeface="ＭＳ Ｐゴシック" charset="0"/>
                <a:cs typeface="ＭＳ Ｐゴシック" charset="0"/>
              </a:rPr>
              <a:t>Yerel Deneyimler</a:t>
            </a:r>
            <a:endParaRPr lang="tr" sz="3200" b="1" dirty="0"/>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30</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30</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445183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Yerel 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31</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31</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1" i="0" u="none" baseline="0">
                <a:ea typeface="ＭＳ Ｐゴシック" charset="0"/>
                <a:cs typeface="ＭＳ Ｐゴシック" charset="0"/>
              </a:rPr>
              <a:t>Yerel Deneyimler</a:t>
            </a:r>
            <a:endParaRPr lang="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32</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32</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605928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rtl="0">
              <a:buFont typeface="Arial" charset="0"/>
              <a:buNone/>
              <a:defRPr/>
            </a:pPr>
            <a:r>
              <a:rPr lang="tr" sz="3200" b="1" i="0" u="none" baseline="0">
                <a:solidFill>
                  <a:schemeClr val="bg1"/>
                </a:solidFill>
              </a:rPr>
              <a:t>Siber Suç Soruşturmalarına </a:t>
            </a:r>
          </a:p>
          <a:p>
            <a:pPr marL="0" indent="0" algn="r" rtl="0">
              <a:buFont typeface="Arial" charset="0"/>
              <a:buNone/>
              <a:defRPr/>
            </a:pPr>
            <a:r>
              <a:rPr lang="tr" sz="3200" b="1" i="0" u="none" baseline="0">
                <a:solidFill>
                  <a:schemeClr val="bg1"/>
                </a:solidFill>
              </a:rPr>
              <a:t>Genel Bakış</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rtl="0" eaLnBrk="1" hangingPunct="1">
              <a:lnSpc>
                <a:spcPct val="80000"/>
              </a:lnSpc>
            </a:pPr>
            <a:r>
              <a:rPr lang="tr" sz="3200" b="1" i="0" u="none" baseline="0">
                <a:ea typeface="ＭＳ Ｐゴシック" charset="0"/>
                <a:cs typeface="ＭＳ Ｐゴシック" charset="0"/>
              </a:rPr>
              <a:t>Bölüm Beş</a:t>
            </a:r>
          </a:p>
          <a:p>
            <a:pPr algn="ctr" rtl="0" eaLnBrk="1" hangingPunct="1">
              <a:lnSpc>
                <a:spcPct val="80000"/>
              </a:lnSpc>
            </a:pPr>
            <a:endParaRPr lang="tr" sz="3200" b="1" dirty="0">
              <a:ea typeface="ＭＳ Ｐゴシック" charset="0"/>
            </a:endParaRPr>
          </a:p>
          <a:p>
            <a:pPr algn="ctr" rtl="0" eaLnBrk="1" hangingPunct="1">
              <a:lnSpc>
                <a:spcPct val="80000"/>
              </a:lnSpc>
            </a:pPr>
            <a:r>
              <a:rPr lang="tr" sz="3200" b="1" i="0" u="none" baseline="0">
                <a:ea typeface="ＭＳ Ｐゴシック" charset="0"/>
              </a:rPr>
              <a:t>Özet</a:t>
            </a:r>
            <a:endParaRPr lang="tr" sz="3200" b="1" dirty="0"/>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33</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33</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pitchFamily="34" charset="-128"/>
              </a:rPr>
              <a:t>Oturum Hedefleri</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238357"/>
          </a:xfrm>
          <a:prstGeom prst="rect">
            <a:avLst/>
          </a:prstGeom>
        </p:spPr>
        <p:txBody>
          <a:bodyPr wrap="square">
            <a:spAutoFit/>
          </a:bodyPr>
          <a:lstStyle/>
          <a:p>
            <a:pPr marL="342900" indent="-342900" algn="l" rtl="0">
              <a:lnSpc>
                <a:spcPct val="80000"/>
              </a:lnSpc>
              <a:buFont typeface="Wingdings" pitchFamily="2" charset="2"/>
              <a:buChar char="ü"/>
            </a:pPr>
            <a:r>
              <a:rPr lang="tr" sz="2200" b="0" i="1" u="none" baseline="0"/>
              <a:t>Siber suçların durdurulması ve yargılanmasına yönelik yetkili makamlarının hukuki çerçevesini ve organizasyonunu anlamak </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Siber suç soruşturmasının temel kavramlarını ve ilgili makamların rollerini incelemek ve anlamak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Uzman kurumların kurulması ve siber suç soruşturmalarıyla ilgili bazı uluslararası deneyimler hakkında bilgi edinmek</a:t>
            </a:r>
          </a:p>
          <a:p>
            <a:pPr marL="342900" indent="-342900" algn="l" rtl="0">
              <a:lnSpc>
                <a:spcPct val="80000"/>
              </a:lnSpc>
              <a:buFont typeface="Wingdings" pitchFamily="2" charset="2"/>
              <a:buChar char="ü"/>
            </a:pPr>
            <a:endParaRPr lang="tr" sz="2200" i="1" dirty="0"/>
          </a:p>
          <a:p>
            <a:pPr marL="342900" indent="-342900" algn="l" rtl="0">
              <a:lnSpc>
                <a:spcPct val="80000"/>
              </a:lnSpc>
              <a:buFont typeface="Wingdings" pitchFamily="2" charset="2"/>
              <a:buChar char="ü"/>
            </a:pPr>
            <a:r>
              <a:rPr lang="tr" sz="2200" b="0" i="1" u="none" baseline="0"/>
              <a:t>Bu konuda yurt içi deneyimler hakkında bilgi edinmek</a:t>
            </a:r>
          </a:p>
        </p:txBody>
      </p:sp>
      <p:pic>
        <p:nvPicPr>
          <p:cNvPr id="11" name="Picture 10">
            <a:extLst>
              <a:ext uri="{FF2B5EF4-FFF2-40B4-BE49-F238E27FC236}">
                <a16:creationId xmlns:a16="http://schemas.microsoft.com/office/drawing/2014/main"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34</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34</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rtl="0">
              <a:buFont typeface="Arial" charset="0"/>
              <a:buNone/>
              <a:defRPr/>
            </a:pPr>
            <a:r>
              <a:rPr lang="tr" sz="3200" b="1" i="0" u="none" baseline="0">
                <a:solidFill>
                  <a:schemeClr val="bg1"/>
                </a:solidFill>
              </a:rPr>
              <a:t>Siber Suç Soruşturmalarına </a:t>
            </a:r>
          </a:p>
          <a:p>
            <a:pPr marL="0" indent="0" algn="r" rtl="0">
              <a:buFont typeface="Arial" charset="0"/>
              <a:buNone/>
              <a:defRPr/>
            </a:pPr>
            <a:r>
              <a:rPr lang="tr" sz="3200" b="1" i="0" u="none" baseline="0">
                <a:solidFill>
                  <a:schemeClr val="bg1"/>
                </a:solidFill>
              </a:rPr>
              <a:t>Genel Bakış</a:t>
            </a:r>
            <a:endParaRPr lang="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35</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35</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rtl="0">
              <a:buFont typeface="Arial" charset="0"/>
              <a:buNone/>
              <a:defRPr/>
            </a:pPr>
            <a:r>
              <a:rPr lang="tr" sz="3200" b="1" i="0" u="none" baseline="0">
                <a:solidFill>
                  <a:schemeClr val="bg1"/>
                </a:solidFill>
              </a:rPr>
              <a:t>Siber Suç Soruşturmalarına </a:t>
            </a:r>
          </a:p>
          <a:p>
            <a:pPr marL="0" indent="0" algn="r" rtl="0">
              <a:buFont typeface="Arial" charset="0"/>
              <a:buNone/>
              <a:defRPr/>
            </a:pPr>
            <a:r>
              <a:rPr lang="tr" sz="3200" b="1" i="0" u="none" baseline="0">
                <a:solidFill>
                  <a:schemeClr val="bg1"/>
                </a:solidFill>
              </a:rPr>
              <a:t>Genel Bakış</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rtl="0" eaLnBrk="1" hangingPunct="1">
              <a:lnSpc>
                <a:spcPct val="80000"/>
              </a:lnSpc>
            </a:pPr>
            <a:r>
              <a:rPr lang="tr" sz="3200" b="1" i="0" u="none" baseline="0">
                <a:ea typeface="ＭＳ Ｐゴシック" charset="0"/>
                <a:cs typeface="ＭＳ Ｐゴシック" charset="0"/>
              </a:rPr>
              <a:t>Bölüm Bir</a:t>
            </a:r>
          </a:p>
          <a:p>
            <a:pPr algn="ctr" rtl="0" eaLnBrk="1" hangingPunct="1">
              <a:lnSpc>
                <a:spcPct val="80000"/>
              </a:lnSpc>
            </a:pPr>
            <a:br>
              <a:rPr lang="tr" sz="3200" b="1">
                <a:ea typeface="ＭＳ Ｐゴシック" charset="0"/>
                <a:cs typeface="ＭＳ Ｐゴシック" charset="0"/>
              </a:rPr>
            </a:br>
            <a:r>
              <a:rPr lang="tr" sz="3200" b="1" i="0" u="none" baseline="0">
                <a:ea typeface="ＭＳ Ｐゴシック" charset="0"/>
                <a:cs typeface="ＭＳ Ｐゴシック" charset="0"/>
              </a:rPr>
              <a:t>Yetkili Siber Suç Makamları</a:t>
            </a:r>
            <a:endParaRPr lang="tr" sz="3200" dirty="0"/>
          </a:p>
        </p:txBody>
      </p:sp>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4</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4</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charset="0"/>
              </a:rPr>
              <a:t>Yetkili Siber Suç </a:t>
            </a:r>
          </a:p>
          <a:p>
            <a:pPr algn="r" rtl="0"/>
            <a:r>
              <a:rPr lang="tr" sz="3200" b="1" i="0" u="none" baseline="0">
                <a:ea typeface="ＭＳ Ｐゴシック" charset="0"/>
              </a:rPr>
              <a:t>Makamları</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832092"/>
          </a:xfrm>
          <a:prstGeom prst="rect">
            <a:avLst/>
          </a:prstGeom>
        </p:spPr>
        <p:txBody>
          <a:bodyPr>
            <a:spAutoFit/>
          </a:bodyPr>
          <a:lstStyle/>
          <a:p>
            <a:pPr marL="342900" indent="-342900" algn="l" rtl="0">
              <a:buFont typeface="Arial" panose="020B0604020202020204" pitchFamily="34" charset="0"/>
              <a:buChar char="•"/>
            </a:pPr>
            <a:r>
              <a:rPr lang="tr" sz="2200" b="1" i="0" u="none" baseline="0">
                <a:solidFill>
                  <a:srgbClr val="FF0000"/>
                </a:solidFill>
              </a:rPr>
              <a:t>Soru 1</a:t>
            </a:r>
            <a:r>
              <a:rPr lang="tr" sz="2200" b="1" i="0" u="none" baseline="0"/>
              <a:t>: Böyle bir makama sahip miyiz?</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a:solidFill>
                  <a:srgbClr val="FF0000"/>
                </a:solidFill>
              </a:rPr>
              <a:t>Soru 2</a:t>
            </a:r>
            <a:r>
              <a:rPr lang="tr" sz="2200" b="1" i="0" u="none" baseline="0"/>
              <a:t>: Uzmanlar mı yoksa sıradanlar mı?</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a:solidFill>
                  <a:srgbClr val="FF0000"/>
                </a:solidFill>
              </a:rPr>
              <a:t>Soru 3</a:t>
            </a:r>
            <a:r>
              <a:rPr lang="tr" sz="2200" b="1" i="0" u="none" baseline="0"/>
              <a:t>: Yetkinlikleri neler?</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a:solidFill>
                  <a:srgbClr val="FF0000"/>
                </a:solidFill>
              </a:rPr>
              <a:t>Soru 4</a:t>
            </a:r>
            <a:r>
              <a:rPr lang="tr" sz="2200" b="1" i="0" u="none" baseline="0"/>
              <a:t>: Kapasiteleri ne?</a:t>
            </a:r>
          </a:p>
          <a:p>
            <a:pPr marL="342900" indent="-342900" algn="l" rtl="0">
              <a:buFont typeface="Arial" panose="020B0604020202020204" pitchFamily="34" charset="0"/>
              <a:buChar char="•"/>
            </a:pPr>
            <a:endParaRPr lang="tr" sz="2200" b="1" dirty="0"/>
          </a:p>
          <a:p>
            <a:pPr marL="342900" indent="-342900" algn="l" rtl="0">
              <a:buFont typeface="Arial" panose="020B0604020202020204" pitchFamily="34" charset="0"/>
              <a:buChar char="•"/>
            </a:pPr>
            <a:r>
              <a:rPr lang="tr" sz="2200" b="1" i="0" u="none" baseline="0">
                <a:solidFill>
                  <a:srgbClr val="FF0000"/>
                </a:solidFill>
              </a:rPr>
              <a:t>Soru 5</a:t>
            </a:r>
            <a:r>
              <a:rPr lang="tr" sz="2200" b="1" i="0" u="none" baseline="0"/>
              <a:t>: Nasıl işbirliği yaparlar?</a:t>
            </a:r>
            <a:endParaRPr lang="tr" sz="2200" dirty="0"/>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4"/>
          <a:stretch>
            <a:fillRect/>
          </a:stretch>
        </p:blipFill>
        <p:spPr>
          <a:xfrm>
            <a:off x="5264931" y="2496296"/>
            <a:ext cx="3640345" cy="2357058"/>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5</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5</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charset="0"/>
              </a:rPr>
              <a:t>Böyle bir makama sahip miyiz?</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74487" cy="5170646"/>
          </a:xfrm>
          <a:prstGeom prst="rect">
            <a:avLst/>
          </a:prstGeom>
        </p:spPr>
        <p:txBody>
          <a:bodyPr wrap="square">
            <a:spAutoFit/>
          </a:bodyPr>
          <a:lstStyle/>
          <a:p>
            <a:pPr marL="342900" indent="-342900" algn="l" rtl="0">
              <a:buFont typeface="Wingdings" pitchFamily="2" charset="2"/>
              <a:buChar char="Ø"/>
            </a:pPr>
            <a:r>
              <a:rPr lang="tr" sz="2200" b="1" i="0" u="none" baseline="0" dirty="0"/>
              <a:t>Mevcut hukuki çerçeve: </a:t>
            </a:r>
          </a:p>
          <a:p>
            <a:pPr marL="342900" indent="-342900" algn="l" rtl="0">
              <a:buFont typeface="Arial" panose="020B0604020202020204" pitchFamily="34" charset="0"/>
              <a:buChar char="•"/>
            </a:pPr>
            <a:r>
              <a:rPr lang="tr" sz="2200" b="0" i="1" u="none" baseline="0" dirty="0"/>
              <a:t>siber suç makamlarının varlığını tanıyor ve buna izin veriyor mu?</a:t>
            </a:r>
          </a:p>
          <a:p>
            <a:pPr marL="342900" indent="-342900" algn="l" rtl="0">
              <a:buFont typeface="Arial" panose="020B0604020202020204" pitchFamily="34" charset="0"/>
              <a:buChar char="•"/>
            </a:pPr>
            <a:r>
              <a:rPr lang="tr" sz="2200" b="0" i="1" u="none" baseline="0" dirty="0"/>
              <a:t>düzenlemenin normatif seviyesi nedir?</a:t>
            </a:r>
          </a:p>
          <a:p>
            <a:pPr marL="342900" indent="-342900" algn="l" rtl="0">
              <a:buFont typeface="Arial" panose="020B0604020202020204" pitchFamily="34" charset="0"/>
              <a:buChar char="•"/>
            </a:pPr>
            <a:r>
              <a:rPr lang="tr" sz="2200" b="0" i="1" u="none" baseline="0" dirty="0"/>
              <a:t>kolluk kuvvetleri, savcılık, mahkemeler, savunma avukatları ve diğer ceza davası katılımcılarına ne kadar aşinadır?</a:t>
            </a:r>
          </a:p>
          <a:p>
            <a:pPr marL="342900" indent="-342900" algn="l" rtl="0">
              <a:buFont typeface="Arial" panose="020B0604020202020204" pitchFamily="34" charset="0"/>
              <a:buChar char="•"/>
            </a:pPr>
            <a:r>
              <a:rPr lang="tr" sz="2200" b="0" i="1" u="none" baseline="0" dirty="0"/>
              <a:t>hukuki yetkinlikleri nelerdir?</a:t>
            </a:r>
          </a:p>
          <a:p>
            <a:pPr marL="342900" indent="-342900" algn="l" rtl="0">
              <a:buFont typeface="Arial" panose="020B0604020202020204" pitchFamily="34" charset="0"/>
              <a:buChar char="•"/>
            </a:pPr>
            <a:r>
              <a:rPr lang="tr" sz="2200" b="0" i="1" u="none" baseline="0" dirty="0"/>
              <a:t>gerçek erişim alanı nedir?</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6</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6</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charset="0"/>
              </a:rPr>
              <a:t>Uzman mı Yoksa Sıradan mı?</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84997" cy="5170646"/>
          </a:xfrm>
          <a:prstGeom prst="rect">
            <a:avLst/>
          </a:prstGeom>
        </p:spPr>
        <p:txBody>
          <a:bodyPr wrap="square">
            <a:spAutoFit/>
          </a:bodyPr>
          <a:lstStyle/>
          <a:p>
            <a:pPr marL="342900" indent="-342900" algn="l" rtl="0">
              <a:buFont typeface="Wingdings" pitchFamily="2" charset="2"/>
              <a:buChar char="Ø"/>
            </a:pPr>
            <a:r>
              <a:rPr lang="tr" sz="2200" b="1" i="0" u="none" baseline="0"/>
              <a:t>Mevcut hukuki çerçeve: </a:t>
            </a:r>
          </a:p>
          <a:p>
            <a:pPr marL="342900" indent="-342900" algn="just" rtl="0">
              <a:buFont typeface="Arial" panose="020B0604020202020204" pitchFamily="34" charset="0"/>
              <a:buChar char="•"/>
            </a:pPr>
            <a:r>
              <a:rPr lang="tr" sz="2200" b="0" i="1" u="none" baseline="0"/>
              <a:t>uzmansa, hukuki çerçeve nedir?</a:t>
            </a:r>
          </a:p>
          <a:p>
            <a:pPr marL="342900" indent="-342900" algn="just" rtl="0">
              <a:buFont typeface="Arial" panose="020B0604020202020204" pitchFamily="34" charset="0"/>
              <a:buChar char="•"/>
            </a:pPr>
            <a:r>
              <a:rPr lang="tr" sz="2200" b="0" i="1" u="none" baseline="0"/>
              <a:t>düzenlemenin normatif seviyesi nedir?</a:t>
            </a:r>
          </a:p>
          <a:p>
            <a:pPr marL="342900" indent="-342900" algn="just" rtl="0">
              <a:buFont typeface="Arial" panose="020B0604020202020204" pitchFamily="34" charset="0"/>
              <a:buChar char="•"/>
            </a:pPr>
            <a:r>
              <a:rPr lang="tr" sz="2200" b="0" i="1" u="none" baseline="0"/>
              <a:t>yetkinlikleri nelerdir?</a:t>
            </a:r>
          </a:p>
          <a:p>
            <a:pPr marL="342900" indent="-342900" algn="just" rtl="0">
              <a:buFont typeface="Arial" panose="020B0604020202020204" pitchFamily="34" charset="0"/>
              <a:buChar char="•"/>
            </a:pPr>
            <a:r>
              <a:rPr lang="tr" sz="2200" b="0" i="1" u="none" baseline="0"/>
              <a:t>nasıl örgütleniyorlar?</a:t>
            </a:r>
          </a:p>
          <a:p>
            <a:pPr marL="342900" indent="-342900" algn="just" rtl="0">
              <a:buFont typeface="Arial" panose="020B0604020202020204" pitchFamily="34" charset="0"/>
              <a:buChar char="•"/>
            </a:pPr>
            <a:r>
              <a:rPr lang="tr" sz="2200" b="0" i="1" u="none" baseline="0"/>
              <a:t>diğer kolluk kuvvetleri, savcılık, mahkemeler vb. hakkında ne kadar bilgi sahibiler?</a:t>
            </a:r>
          </a:p>
          <a:p>
            <a:pPr marL="342900" indent="-342900" algn="just" rtl="0">
              <a:buFont typeface="Arial" panose="020B0604020202020204" pitchFamily="34" charset="0"/>
              <a:buChar char="•"/>
            </a:pPr>
            <a:r>
              <a:rPr lang="tr" sz="2200" b="0" i="1" u="none" baseline="0"/>
              <a:t>onlarla nasıl iletişime geçilir?</a:t>
            </a:r>
          </a:p>
          <a:p>
            <a:pPr marL="342900" indent="-342900" algn="just" rtl="0">
              <a:buFont typeface="Arial" panose="020B0604020202020204" pitchFamily="34" charset="0"/>
              <a:buChar char="•"/>
            </a:pPr>
            <a:r>
              <a:rPr lang="tr" sz="2200" b="0" i="1" u="none" baseline="0"/>
              <a:t>ne kadar iyi eğitimliler?</a:t>
            </a:r>
          </a:p>
          <a:p>
            <a:pPr marL="342900" indent="-342900" algn="just" rtl="0">
              <a:buFont typeface="Arial" panose="020B0604020202020204" pitchFamily="34" charset="0"/>
              <a:buChar char="•"/>
            </a:pPr>
            <a:r>
              <a:rPr lang="tr" sz="2200" b="0" i="1" u="none" baseline="0"/>
              <a:t>deneyim seviyeleri nedir?</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7</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7</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charset="0"/>
              </a:rPr>
              <a:t>Yetkinlikler?</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36274" y="1044000"/>
            <a:ext cx="4572000" cy="5509200"/>
          </a:xfrm>
          <a:prstGeom prst="rect">
            <a:avLst/>
          </a:prstGeom>
        </p:spPr>
        <p:txBody>
          <a:bodyPr>
            <a:spAutoFit/>
          </a:bodyPr>
          <a:lstStyle/>
          <a:p>
            <a:pPr marL="342900" indent="-342900" algn="l" rtl="0">
              <a:buFont typeface="Wingdings" pitchFamily="2" charset="2"/>
              <a:buChar char="Ø"/>
            </a:pPr>
            <a:r>
              <a:rPr lang="tr" sz="2200" b="1" i="0" u="none" baseline="0"/>
              <a:t>Kanun koyucular/Hükümet onları şu yetkileri vermiş mi? </a:t>
            </a:r>
          </a:p>
          <a:p>
            <a:pPr marL="342900" indent="-342900" algn="just" rtl="0">
              <a:buFont typeface="Arial" panose="020B0604020202020204" pitchFamily="34" charset="0"/>
              <a:buChar char="•"/>
            </a:pPr>
            <a:r>
              <a:rPr lang="tr" sz="2200" b="0" i="1" u="none" baseline="0"/>
              <a:t>özel maddi hukuk yetkilerina sahip olma?</a:t>
            </a:r>
          </a:p>
          <a:p>
            <a:pPr marL="342900" indent="-342900" algn="just" rtl="0">
              <a:buFont typeface="Arial" panose="020B0604020202020204" pitchFamily="34" charset="0"/>
              <a:buChar char="•"/>
            </a:pPr>
            <a:r>
              <a:rPr lang="tr" sz="2200" b="0" i="1" u="none" baseline="0"/>
              <a:t>özel usul hukuku eylemleri ve imkanlarına sahip olma?</a:t>
            </a:r>
          </a:p>
          <a:p>
            <a:pPr marL="342900" indent="-342900" algn="just" rtl="0">
              <a:buFont typeface="Arial" panose="020B0604020202020204" pitchFamily="34" charset="0"/>
              <a:buChar char="•"/>
            </a:pPr>
            <a:r>
              <a:rPr lang="tr" sz="2200" b="0" i="1" u="none" baseline="0"/>
              <a:t>özel Karşılıklı Adli Yardım imkanlarına sahip olma?</a:t>
            </a:r>
          </a:p>
          <a:p>
            <a:pPr marL="342900" indent="-342900" algn="just" rtl="0">
              <a:buFont typeface="Arial" panose="020B0604020202020204" pitchFamily="34" charset="0"/>
              <a:buChar char="•"/>
            </a:pPr>
            <a:r>
              <a:rPr lang="tr" sz="2200" b="0" i="1" u="none" baseline="0"/>
              <a:t>özel kurumsal yapı (birimler) ve komuta/sorumluluk zincirine sahip olma?</a:t>
            </a:r>
          </a:p>
          <a:p>
            <a:pPr marL="342900" indent="-342900" algn="just" rtl="0">
              <a:buFont typeface="Arial" panose="020B0604020202020204" pitchFamily="34" charset="0"/>
              <a:buChar char="•"/>
            </a:pPr>
            <a:r>
              <a:rPr lang="tr" sz="2200" b="0" i="1" u="none" baseline="0"/>
              <a:t>özel ekipman ve tesislere sahip olma?</a:t>
            </a:r>
          </a:p>
          <a:p>
            <a:pPr marL="342900" indent="-342900" algn="just" rtl="0">
              <a:buFont typeface="Arial" panose="020B0604020202020204" pitchFamily="34" charset="0"/>
              <a:buChar char="•"/>
            </a:pPr>
            <a:r>
              <a:rPr lang="tr" sz="2200" b="0" i="1" u="none" baseline="0"/>
              <a:t>uzmanlık eğitimi alma?</a:t>
            </a:r>
          </a:p>
          <a:p>
            <a:pPr marL="342900" indent="-342900" algn="just" rtl="0">
              <a:buFont typeface="Arial" panose="020B0604020202020204" pitchFamily="34" charset="0"/>
              <a:buChar char="•"/>
            </a:pPr>
            <a:r>
              <a:rPr lang="tr" sz="2200" b="0" i="1" u="none" baseline="0"/>
              <a:t>faaliyetleri için yeterli bütçeye sahip olma?</a:t>
            </a:r>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4"/>
          <a:stretch>
            <a:fillRect/>
          </a:stretch>
        </p:blipFill>
        <p:spPr>
          <a:xfrm>
            <a:off x="5010287" y="2660419"/>
            <a:ext cx="3797439" cy="2126566"/>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8</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8</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1" i="0" u="none" baseline="0">
                <a:ea typeface="ＭＳ Ｐゴシック" charset="0"/>
              </a:rPr>
              <a:t>Kapasiteler?</a:t>
            </a:r>
            <a:endParaRPr lang="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5" name="Rectangle 4">
            <a:extLst>
              <a:ext uri="{FF2B5EF4-FFF2-40B4-BE49-F238E27FC236}">
                <a16:creationId xmlns:a16="http://schemas.microsoft.com/office/drawing/2014/main" id="{7FA81925-418B-D44C-9255-2AEBBFBC0ADA}"/>
              </a:ext>
            </a:extLst>
          </p:cNvPr>
          <p:cNvSpPr/>
          <p:nvPr/>
        </p:nvSpPr>
        <p:spPr>
          <a:xfrm>
            <a:off x="336274" y="1046041"/>
            <a:ext cx="4572000" cy="5509200"/>
          </a:xfrm>
          <a:prstGeom prst="rect">
            <a:avLst/>
          </a:prstGeom>
        </p:spPr>
        <p:txBody>
          <a:bodyPr>
            <a:spAutoFit/>
          </a:bodyPr>
          <a:lstStyle/>
          <a:p>
            <a:pPr marL="342900" indent="-342900" algn="l" rtl="0">
              <a:buFont typeface="Wingdings" pitchFamily="2" charset="2"/>
              <a:buChar char="Ø"/>
            </a:pPr>
            <a:r>
              <a:rPr lang="tr" sz="2200" b="1" i="0" u="none" baseline="0" dirty="0"/>
              <a:t>Kurumsal olarak: </a:t>
            </a:r>
          </a:p>
          <a:p>
            <a:pPr marL="342900" indent="-342900" algn="just" rtl="0">
              <a:buFont typeface="Arial" panose="020B0604020202020204" pitchFamily="34" charset="0"/>
              <a:buChar char="•"/>
            </a:pPr>
            <a:r>
              <a:rPr lang="tr" sz="2200" b="0" i="1" u="none" baseline="0" dirty="0"/>
              <a:t>kolluk kuvvetleri yeterli sayıda memur, destek personeli ve diğer insan kaynakları ve teknik kaynaklara sahip mi?</a:t>
            </a:r>
          </a:p>
          <a:p>
            <a:pPr marL="342900" indent="-342900" algn="just" rtl="0">
              <a:buFont typeface="Arial" panose="020B0604020202020204" pitchFamily="34" charset="0"/>
              <a:buChar char="•"/>
            </a:pPr>
            <a:r>
              <a:rPr lang="tr" sz="2200" b="0" i="1" u="none" baseline="0" dirty="0"/>
              <a:t>savcılıkta yeterli sayıda savcı, danışman ve yardımcı personel ve kullanıma hazır başka kaynaklar var mı?</a:t>
            </a:r>
          </a:p>
          <a:p>
            <a:pPr marL="342900" indent="-342900" algn="just" rtl="0">
              <a:buFont typeface="Arial" panose="020B0604020202020204" pitchFamily="34" charset="0"/>
              <a:buChar char="•"/>
            </a:pPr>
            <a:r>
              <a:rPr lang="tr" sz="2200" b="0" i="1" u="none" baseline="0" dirty="0"/>
              <a:t>mahkeme dairesi/biriminde yeterli </a:t>
            </a:r>
            <a:r>
              <a:rPr lang="tr-TR" sz="2200" b="0" i="1" u="none" baseline="0" dirty="0"/>
              <a:t>Hâkim</a:t>
            </a:r>
            <a:r>
              <a:rPr lang="tr" sz="2200" b="0" i="1" u="none" baseline="0" dirty="0"/>
              <a:t>, yardımcı personel ve kullanıma hazır diğer kaynaklar var mı?</a:t>
            </a:r>
          </a:p>
          <a:p>
            <a:pPr marL="342900" indent="-342900" algn="just" rtl="0">
              <a:buFont typeface="Arial" panose="020B0604020202020204" pitchFamily="34" charset="0"/>
              <a:buChar char="•"/>
            </a:pPr>
            <a:r>
              <a:rPr lang="tr" sz="2200" b="0" i="1" u="none" baseline="0" dirty="0"/>
              <a:t>yetkili devlet/hükümet/yargı denetleme makamı faaliyetlerini desteklemeye hazır mı?</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4"/>
          <a:stretch>
            <a:fillRect/>
          </a:stretch>
        </p:blipFill>
        <p:spPr>
          <a:xfrm>
            <a:off x="5010287" y="2660419"/>
            <a:ext cx="3797439" cy="2126566"/>
          </a:xfrm>
          <a:prstGeom prst="rect">
            <a:avLst/>
          </a:prstGeom>
        </p:spPr>
      </p:pic>
      <p:sp>
        <p:nvSpPr>
          <p:cNvPr id="18" name="TextBox 17"/>
          <p:cNvSpPr txBox="1"/>
          <p:nvPr/>
        </p:nvSpPr>
        <p:spPr>
          <a:xfrm>
            <a:off x="6279791" y="6457858"/>
            <a:ext cx="3024336" cy="430887"/>
          </a:xfrm>
          <a:prstGeom prst="rect">
            <a:avLst/>
          </a:prstGeom>
          <a:noFill/>
        </p:spPr>
        <p:txBody>
          <a:bodyPr wrap="square" rtlCol="0">
            <a:spAutoFit/>
          </a:bodyPr>
          <a:lstStyle/>
          <a:p>
            <a:pPr algn="l" rtl="0"/>
            <a:r>
              <a:rPr lang="tr" sz="2200" b="1" i="0" u="none" baseline="0">
                <a:solidFill>
                  <a:schemeClr val="bg1"/>
                </a:solidFill>
                <a:latin typeface="Arial Narrow" panose="020B0606020202030204" pitchFamily="34" charset="0"/>
              </a:rPr>
              <a:t>www.coe.int/cybercrime</a:t>
            </a:r>
          </a:p>
        </p:txBody>
      </p:sp>
      <p:sp>
        <p:nvSpPr>
          <p:cNvPr id="2" name="Slide Number Placeholder 1"/>
          <p:cNvSpPr>
            <a:spLocks noGrp="1"/>
          </p:cNvSpPr>
          <p:nvPr>
            <p:ph type="sldNum" sz="quarter" idx="12"/>
          </p:nvPr>
        </p:nvSpPr>
        <p:spPr>
          <a:xfrm>
            <a:off x="6409184" y="6495281"/>
            <a:ext cx="2133600" cy="365125"/>
          </a:xfrm>
        </p:spPr>
        <p:txBody>
          <a:bodyPr/>
          <a:lstStyle/>
          <a:p>
            <a:pPr algn="r" rtl="0"/>
            <a:fld id="{B517EF97-6CC0-48A9-BC0E-433EC7B55211}" type="slidenum">
              <a:rPr/>
              <a:pPr/>
              <a:t>9</a:t>
            </a:fld>
            <a:endParaRPr lang="tr"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t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0"/>
            <a:fld id="{B517EF97-6CC0-48A9-BC0E-433EC7B55211}" type="slidenum">
              <a:rPr>
                <a:solidFill>
                  <a:schemeClr val="tx1"/>
                </a:solidFill>
              </a:rPr>
              <a:pPr/>
              <a:t>9</a:t>
            </a:fld>
            <a:endParaRPr lang="tr"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
        <p:nvSpPr>
          <p:cNvPr id="3" name="TextBox 2"/>
          <p:cNvSpPr txBox="1"/>
          <p:nvPr/>
        </p:nvSpPr>
        <p:spPr>
          <a:xfrm>
            <a:off x="88522" y="6557282"/>
            <a:ext cx="3672408" cy="400110"/>
          </a:xfrm>
          <a:prstGeom prst="rect">
            <a:avLst/>
          </a:prstGeom>
          <a:noFill/>
        </p:spPr>
        <p:txBody>
          <a:bodyPr wrap="square" rtlCol="0">
            <a:spAutoFit/>
          </a:bodyPr>
          <a:lstStyle/>
          <a:p>
            <a:pPr algn="l" rtl="0"/>
            <a:r>
              <a:rPr lang="tr" sz="2000" b="1" i="0" u="none" baseline="0">
                <a:solidFill>
                  <a:schemeClr val="bg1"/>
                </a:solidFill>
                <a:latin typeface="Segoe UI" pitchFamily="34" charset="0"/>
                <a:ea typeface="Segoe UI" pitchFamily="34" charset="0"/>
                <a:cs typeface="Segoe UI" pitchFamily="34" charset="0"/>
              </a:rPr>
              <a:t>www.coe.int/cybercrime</a:t>
            </a:r>
          </a:p>
        </p:txBody>
      </p:sp>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14267</TotalTime>
  <Words>4051</Words>
  <Application>Microsoft Office PowerPoint</Application>
  <PresentationFormat>On-screen Show (4:3)</PresentationFormat>
  <Paragraphs>649</Paragraphs>
  <Slides>35</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Georgeta</cp:lastModifiedBy>
  <cp:revision>285</cp:revision>
  <dcterms:created xsi:type="dcterms:W3CDTF">2012-01-25T15:22:10Z</dcterms:created>
  <dcterms:modified xsi:type="dcterms:W3CDTF">2021-05-04T11:14:49Z</dcterms:modified>
</cp:coreProperties>
</file>